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wmf" ContentType="image/x-wmf"/>
  <Default Extension="xml" ContentType="application/xml"/>
  <Default Extension="vml" ContentType="application/vnd.openxmlformats-officedocument.vmlDrawi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4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60" r:id="rId6"/>
    <p:sldId id="262" r:id="rId7"/>
    <p:sldId id="271" r:id="rId8"/>
    <p:sldId id="272" r:id="rId9"/>
    <p:sldId id="276" r:id="rId10"/>
    <p:sldId id="275" r:id="rId11"/>
    <p:sldId id="277" r:id="rId12"/>
    <p:sldId id="264" r:id="rId13"/>
    <p:sldId id="265" r:id="rId14"/>
    <p:sldId id="268" r:id="rId15"/>
    <p:sldId id="269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3673" autoAdjust="0"/>
  </p:normalViewPr>
  <p:slideViewPr>
    <p:cSldViewPr snapToGrid="0">
      <p:cViewPr varScale="1">
        <p:scale>
          <a:sx n="56" d="100"/>
          <a:sy n="56" d="100"/>
        </p:scale>
        <p:origin x="101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image" Target="../media/image31.wmf"/><Relationship Id="rId1" Type="http://schemas.openxmlformats.org/officeDocument/2006/relationships/image" Target="../media/image30.wmf"/><Relationship Id="rId4" Type="http://schemas.openxmlformats.org/officeDocument/2006/relationships/image" Target="../media/image33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7" Type="http://schemas.openxmlformats.org/officeDocument/2006/relationships/image" Target="../media/image14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6" Type="http://schemas.openxmlformats.org/officeDocument/2006/relationships/image" Target="../media/image13.wmf"/><Relationship Id="rId5" Type="http://schemas.openxmlformats.org/officeDocument/2006/relationships/image" Target="../media/image12.wmf"/><Relationship Id="rId4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4" Type="http://schemas.openxmlformats.org/officeDocument/2006/relationships/image" Target="../media/image1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5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4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3.wmf"/><Relationship Id="rId1" Type="http://schemas.openxmlformats.org/officeDocument/2006/relationships/image" Target="../media/image25.wmf"/></Relationships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media/media1.m4a>
</file>

<file path=ppt/media/media10.m4a>
</file>

<file path=ppt/media/media11.m4a>
</file>

<file path=ppt/media/media12.m4a>
</file>

<file path=ppt/media/media14.m4a>
</file>

<file path=ppt/media/media15.m4a>
</file>

<file path=ppt/media/media2.m4a>
</file>

<file path=ppt/media/media5.m4a>
</file>

<file path=ppt/media/media6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9566F1-6202-4591-B62C-9B479B0DE2EE}" type="datetimeFigureOut">
              <a:rPr lang="en-IN" smtClean="0"/>
              <a:t>01-06-2020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CA403-BF6B-49E0-B2A3-5D72ECE1A2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1830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/>
              <a:t>Most vibrations in machines and structures are undesirable because of the increased stresses and energy losses that accompany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/>
              <a:t>Our present study is limited to the simplest types of  vibrations––namely, the vibrations of a body or a system of bodies with one degree of freedom.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/>
              <a:t>The system tends to return to this position under the action of restoring forces (either elastic forces, as in the case of a mass attached to a spring, or gravitational forces, as in the case of a pendulum).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CA403-BF6B-49E0-B2A3-5D72ECE1A2E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769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1958E-D4C5-4633-9A2E-881E19EFF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C391A0-0EE7-44BD-9839-E5DCF7577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1F679-6B4C-42CF-B7EA-7C4886B59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AA10-7C07-4600-85A3-ED88F91A41A4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64080-9329-495D-8AD8-92490652D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A381E-A243-49FC-B21F-E4502A737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64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13D1-3447-42F4-885C-C83D995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252B5C-7C4F-412A-BC97-61EF3A92A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932D1-4B51-4CDF-B6BC-84773724B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43482-7AC7-4B12-8E49-BDAA41D86C64}" type="datetime1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1EB6D-61D5-41DE-99BC-A2D8DBA8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AB83D-551D-44F0-9626-B714DE4F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6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E6A189-1666-4093-87D2-1FD69BBF8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6CBC83-937D-4336-B806-91B64701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63E18-006E-4367-BDC7-D7EE9CD1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77-5169-481B-83B2-5164AA1D2A60}" type="datetime1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F973A-EE77-4AF3-9264-8D9678CF3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F78F4-4768-4ACE-A9D9-C99013D79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2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AA392-D098-4168-8254-744C6339C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7F70-757A-4C28-A93B-BC1E0A6F6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9BEFF-ECF8-488A-8006-E57C4EDEE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2A0B-A4AB-4914-A2A2-57C56CF4D985}" type="datetime1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BA6AE-2193-4852-8954-C47F6747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EE33B-7A14-43F8-9634-EE1213BE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46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3F67C-8BD1-479D-8430-962AD77F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9AC14-76D2-4458-9D49-1BA57C648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D8E13-C7AC-418D-B128-5BCAF870F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C8AB3-6711-4B79-A679-BAF8D13A4E8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253E2-45B9-4019-80D1-A88ECC13F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FB1D8-155C-42E8-8C50-FDB5B07E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50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0B9B3-5C94-4BFD-84E7-C1877D2CC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143B8-CFCC-4822-8FDE-AF818DABA6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42D36-6116-4111-B508-9FF5C407F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7B6E0-9AF6-47A0-B297-A8CD1C89A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0313-2E18-4E6F-B468-EF18545190A4}" type="datetime1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FF3C2-BDB7-43EB-A675-AED7F09FA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B0054-04AE-451D-AC69-CDA2FB1F1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58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7BF67-8332-4672-81A0-F3F678094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F6F26-1E1A-4425-A91A-277EC3D90D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CEBFFB-0419-4EBD-A2FC-34BBD7408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4322E-5BA9-4CE7-9479-F99AB42D6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73A74E-B1A6-4187-8C3A-08EC13AB8C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FBE7E9-1B95-46D2-A4D1-F814EE000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5D60C-ADCC-46F3-84C0-8BB6AFF0D437}" type="datetime1">
              <a:rPr lang="en-US" smtClean="0"/>
              <a:t>6/1/2020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34BFB5-3E50-4A3C-BBF6-73C7F74D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BC4F8-EB9C-45C9-915B-4D9EBAAF5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42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5373E-FDD2-4AE9-A482-B9791231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7FE5F-0713-4CEC-A04E-AFCAEFA6B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6C01-2F59-4FF1-A25C-BFDA2333031D}" type="datetime1">
              <a:rPr lang="en-US" smtClean="0"/>
              <a:t>6/1/2020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C1C78-C1EE-4B4C-864F-4DCB68C4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F610BE-CE68-4556-B047-EA29CE2B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13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8FFEFC-F038-4CC1-9D84-9D78127A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D1837-4D97-44F8-A4CD-D037AE8C221D}" type="datetime1">
              <a:rPr lang="en-US" smtClean="0"/>
              <a:t>6/1/2020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066DE8-E096-4F16-836F-13CA98FC8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D215D-D4FB-4AB0-8046-D9F41814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9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69C10-7E1B-4C5A-B082-1AF7BD455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D17A-97CC-44DA-BAFC-59A3419B0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E8416-19CC-455B-9E4A-CB5AA41CB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B8DFD-5E88-4FD7-BE55-0DBE0F029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F9371-5ED7-40B2-B0C3-CDF6DE2022C1}" type="datetime1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1C194-B48A-4ABF-A87E-0B3209225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0AF3F-F791-47DF-9B1B-050F385B7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4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303A-1B0F-4645-BA2A-E48E9BAD8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0DE36-A41F-40CE-83C6-E4929D5026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E6E06C-3721-4009-B06F-9BAE0DE5F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6EC46-A509-4BAB-8230-6394FA964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2206A-C324-4B08-95D4-B1E99D35E8AE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4B0B2-DCFB-4D3E-8422-38A265FB1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8F7D8-4DA7-4149-9E80-656E5FA2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58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8F54E-8E6A-434C-9B9B-E5961B4BA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E803E-A5B4-416A-BB03-60D4400F0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36009-5F26-4507-A600-F88BE26644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6FFDC-EE7A-456F-8564-6E7150A440C8}" type="datetime1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58181-DDD5-40F4-86B9-8B579A35D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32446-8990-4A02-8E2C-ECF255216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62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3.png"/><Relationship Id="rId2" Type="http://schemas.microsoft.com/office/2007/relationships/media" Target="../media/media9.m4a"/><Relationship Id="rId1" Type="http://schemas.openxmlformats.org/officeDocument/2006/relationships/vmlDrawing" Target="../drawings/vmlDrawing6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3" Type="http://schemas.openxmlformats.org/officeDocument/2006/relationships/audio" Target="../media/media10.m4a"/><Relationship Id="rId7" Type="http://schemas.openxmlformats.org/officeDocument/2006/relationships/oleObject" Target="../embeddings/oleObject18.bin"/><Relationship Id="rId2" Type="http://schemas.microsoft.com/office/2007/relationships/media" Target="../media/media10.m4a"/><Relationship Id="rId1" Type="http://schemas.openxmlformats.org/officeDocument/2006/relationships/vmlDrawing" Target="../drawings/vmlDrawing7.vml"/><Relationship Id="rId6" Type="http://schemas.openxmlformats.org/officeDocument/2006/relationships/image" Target="../media/image5.wmf"/><Relationship Id="rId11" Type="http://schemas.openxmlformats.org/officeDocument/2006/relationships/image" Target="../media/image3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22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19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wmf"/><Relationship Id="rId3" Type="http://schemas.openxmlformats.org/officeDocument/2006/relationships/audio" Target="../media/media11.m4a"/><Relationship Id="rId7" Type="http://schemas.openxmlformats.org/officeDocument/2006/relationships/oleObject" Target="../embeddings/oleObject21.bin"/><Relationship Id="rId2" Type="http://schemas.microsoft.com/office/2007/relationships/media" Target="../media/media11.m4a"/><Relationship Id="rId1" Type="http://schemas.openxmlformats.org/officeDocument/2006/relationships/vmlDrawing" Target="../drawings/vmlDrawing8.vml"/><Relationship Id="rId6" Type="http://schemas.openxmlformats.org/officeDocument/2006/relationships/image" Target="../media/image4.wmf"/><Relationship Id="rId11" Type="http://schemas.openxmlformats.org/officeDocument/2006/relationships/image" Target="../media/image3.png"/><Relationship Id="rId5" Type="http://schemas.openxmlformats.org/officeDocument/2006/relationships/oleObject" Target="../embeddings/oleObject20.bin"/><Relationship Id="rId10" Type="http://schemas.openxmlformats.org/officeDocument/2006/relationships/image" Target="../media/image24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2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wmf"/><Relationship Id="rId3" Type="http://schemas.openxmlformats.org/officeDocument/2006/relationships/audio" Target="../media/media12.m4a"/><Relationship Id="rId7" Type="http://schemas.openxmlformats.org/officeDocument/2006/relationships/oleObject" Target="../embeddings/oleObject24.bin"/><Relationship Id="rId2" Type="http://schemas.microsoft.com/office/2007/relationships/media" Target="../media/media12.m4a"/><Relationship Id="rId1" Type="http://schemas.openxmlformats.org/officeDocument/2006/relationships/vmlDrawing" Target="../drawings/vmlDrawing9.vml"/><Relationship Id="rId6" Type="http://schemas.openxmlformats.org/officeDocument/2006/relationships/image" Target="../media/image25.wmf"/><Relationship Id="rId11" Type="http://schemas.openxmlformats.org/officeDocument/2006/relationships/image" Target="../media/image3.png"/><Relationship Id="rId5" Type="http://schemas.openxmlformats.org/officeDocument/2006/relationships/oleObject" Target="../embeddings/oleObject23.bin"/><Relationship Id="rId10" Type="http://schemas.openxmlformats.org/officeDocument/2006/relationships/image" Target="../media/image26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25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audio" Target="../media/media13.m4a"/><Relationship Id="rId7" Type="http://schemas.openxmlformats.org/officeDocument/2006/relationships/oleObject" Target="../embeddings/oleObject27.bin"/><Relationship Id="rId2" Type="http://schemas.microsoft.com/office/2007/relationships/media" Target="../media/media13.m4a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7.wmf"/><Relationship Id="rId11" Type="http://schemas.openxmlformats.org/officeDocument/2006/relationships/image" Target="../media/image3.png"/><Relationship Id="rId5" Type="http://schemas.openxmlformats.org/officeDocument/2006/relationships/oleObject" Target="../embeddings/oleObject26.bin"/><Relationship Id="rId10" Type="http://schemas.openxmlformats.org/officeDocument/2006/relationships/image" Target="../media/image29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28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13" Type="http://schemas.openxmlformats.org/officeDocument/2006/relationships/image" Target="../media/image3.png"/><Relationship Id="rId3" Type="http://schemas.openxmlformats.org/officeDocument/2006/relationships/audio" Target="../media/media14.m4a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33.wmf"/><Relationship Id="rId2" Type="http://schemas.microsoft.com/office/2007/relationships/media" Target="../media/media14.m4a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0.wmf"/><Relationship Id="rId11" Type="http://schemas.openxmlformats.org/officeDocument/2006/relationships/oleObject" Target="../embeddings/oleObject32.bin"/><Relationship Id="rId5" Type="http://schemas.openxmlformats.org/officeDocument/2006/relationships/oleObject" Target="../embeddings/oleObject29.bin"/><Relationship Id="rId10" Type="http://schemas.openxmlformats.org/officeDocument/2006/relationships/image" Target="../media/image32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3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7" Type="http://schemas.openxmlformats.org/officeDocument/2006/relationships/image" Target="../media/image3.png"/><Relationship Id="rId2" Type="http://schemas.microsoft.com/office/2007/relationships/media" Target="../media/media15.m4a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4.wmf"/><Relationship Id="rId5" Type="http://schemas.openxmlformats.org/officeDocument/2006/relationships/oleObject" Target="../embeddings/oleObject33.bin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6.m4a"/><Relationship Id="rId7" Type="http://schemas.openxmlformats.org/officeDocument/2006/relationships/image" Target="../media/image35.wmf"/><Relationship Id="rId2" Type="http://schemas.microsoft.com/office/2007/relationships/media" Target="../media/media16.m4a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34.bin"/><Relationship Id="rId5" Type="http://schemas.openxmlformats.org/officeDocument/2006/relationships/image" Target="../media/image36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audio" Target="../media/media5.m4a"/><Relationship Id="rId7" Type="http://schemas.openxmlformats.org/officeDocument/2006/relationships/oleObject" Target="../embeddings/oleObject3.bin"/><Relationship Id="rId2" Type="http://schemas.microsoft.com/office/2007/relationships/media" Target="../media/media5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11" Type="http://schemas.openxmlformats.org/officeDocument/2006/relationships/image" Target="../media/image3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7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13" Type="http://schemas.openxmlformats.org/officeDocument/2006/relationships/oleObject" Target="../embeddings/oleObject9.bin"/><Relationship Id="rId18" Type="http://schemas.openxmlformats.org/officeDocument/2006/relationships/image" Target="../media/image14.wmf"/><Relationship Id="rId3" Type="http://schemas.openxmlformats.org/officeDocument/2006/relationships/audio" Target="../media/media6.m4a"/><Relationship Id="rId7" Type="http://schemas.openxmlformats.org/officeDocument/2006/relationships/oleObject" Target="../embeddings/oleObject6.bin"/><Relationship Id="rId12" Type="http://schemas.openxmlformats.org/officeDocument/2006/relationships/image" Target="../media/image11.wmf"/><Relationship Id="rId17" Type="http://schemas.openxmlformats.org/officeDocument/2006/relationships/oleObject" Target="../embeddings/oleObject11.bin"/><Relationship Id="rId2" Type="http://schemas.microsoft.com/office/2007/relationships/media" Target="../media/media6.m4a"/><Relationship Id="rId16" Type="http://schemas.openxmlformats.org/officeDocument/2006/relationships/image" Target="../media/image13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5" Type="http://schemas.openxmlformats.org/officeDocument/2006/relationships/oleObject" Target="../embeddings/oleObject10.bin"/><Relationship Id="rId10" Type="http://schemas.openxmlformats.org/officeDocument/2006/relationships/image" Target="../media/image10.wmf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7.bin"/><Relationship Id="rId14" Type="http://schemas.openxmlformats.org/officeDocument/2006/relationships/image" Target="../media/image12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13" Type="http://schemas.openxmlformats.org/officeDocument/2006/relationships/image" Target="../media/image3.png"/><Relationship Id="rId3" Type="http://schemas.openxmlformats.org/officeDocument/2006/relationships/audio" Target="../media/media7.m4a"/><Relationship Id="rId7" Type="http://schemas.openxmlformats.org/officeDocument/2006/relationships/oleObject" Target="../embeddings/oleObject13.bin"/><Relationship Id="rId12" Type="http://schemas.openxmlformats.org/officeDocument/2006/relationships/image" Target="../media/image18.wmf"/><Relationship Id="rId2" Type="http://schemas.microsoft.com/office/2007/relationships/media" Target="../media/media7.m4a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wmf"/><Relationship Id="rId11" Type="http://schemas.openxmlformats.org/officeDocument/2006/relationships/oleObject" Target="../embeddings/oleObject15.bin"/><Relationship Id="rId5" Type="http://schemas.openxmlformats.org/officeDocument/2006/relationships/oleObject" Target="../embeddings/oleObject12.bin"/><Relationship Id="rId10" Type="http://schemas.openxmlformats.org/officeDocument/2006/relationships/image" Target="../media/image17.wmf"/><Relationship Id="rId4" Type="http://schemas.openxmlformats.org/officeDocument/2006/relationships/slideLayout" Target="../slideLayouts/slideLayout2.xml"/><Relationship Id="rId9" Type="http://schemas.openxmlformats.org/officeDocument/2006/relationships/oleObject" Target="../embeddings/oleObject1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3.png"/><Relationship Id="rId2" Type="http://schemas.microsoft.com/office/2007/relationships/media" Target="../media/media8.m4a"/><Relationship Id="rId1" Type="http://schemas.openxmlformats.org/officeDocument/2006/relationships/vmlDrawing" Target="../drawings/vmlDrawing5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6.bin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C48D8B-E666-4461-A2C4-7A0E361F2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68" r="23010" b="208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29B8DA-084F-479A-B6F3-9CA65B086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3073" y="832963"/>
            <a:ext cx="4023360" cy="1777674"/>
          </a:xfrm>
        </p:spPr>
        <p:txBody>
          <a:bodyPr anchor="b">
            <a:normAutofit/>
          </a:bodyPr>
          <a:lstStyle/>
          <a:p>
            <a:pPr algn="l"/>
            <a:r>
              <a:rPr lang="en-IN" sz="4800" dirty="0"/>
              <a:t>Mechanical Vibration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1349F5-34A0-4941-AA89-8587D2370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933" y="4868042"/>
            <a:ext cx="4366736" cy="1519108"/>
          </a:xfrm>
        </p:spPr>
        <p:txBody>
          <a:bodyPr>
            <a:normAutofit fontScale="92500"/>
          </a:bodyPr>
          <a:lstStyle/>
          <a:p>
            <a:r>
              <a:rPr lang="en-US" sz="2000" b="1" dirty="0"/>
              <a:t>Dr. Vishisht Bhaiya</a:t>
            </a:r>
          </a:p>
          <a:p>
            <a:r>
              <a:rPr lang="en-US" sz="2000" dirty="0"/>
              <a:t>Assistant Professor</a:t>
            </a:r>
          </a:p>
          <a:p>
            <a:r>
              <a:rPr lang="en-US" sz="2000" dirty="0"/>
              <a:t>Department of Civil Engineering</a:t>
            </a:r>
          </a:p>
          <a:p>
            <a:r>
              <a:rPr lang="en-US" sz="2000" dirty="0"/>
              <a:t>S. V. National Institute of Technology Surat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2" descr="C:\Users\Acer\Desktop\download.png">
            <a:extLst>
              <a:ext uri="{FF2B5EF4-FFF2-40B4-BE49-F238E27FC236}">
                <a16:creationId xmlns:a16="http://schemas.microsoft.com/office/drawing/2014/main" id="{A1DEA5C7-6334-49E4-9C8B-B4599EF2B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81509" y="2805095"/>
            <a:ext cx="1603718" cy="15544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26544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BC0CC-0D9B-431A-98AF-697BC5240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9062D-14EB-46C0-9E7D-DA4AED9A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Restoring forces are conservative in nature.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conservation of energy equation can be used to obtain natural frequency.</a:t>
            </a:r>
          </a:p>
          <a:p>
            <a:endParaRPr lang="en-IN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15D5C22-E63D-4786-A4BE-1B86A8A464BA}"/>
              </a:ext>
            </a:extLst>
          </p:cNvPr>
          <p:cNvGrpSpPr/>
          <p:nvPr/>
        </p:nvGrpSpPr>
        <p:grpSpPr>
          <a:xfrm>
            <a:off x="1090863" y="3461942"/>
            <a:ext cx="4052442" cy="2963060"/>
            <a:chOff x="1759789" y="3529815"/>
            <a:chExt cx="3736442" cy="2781193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515463A-1B76-4C6E-AB95-C5219D226E7A}"/>
                </a:ext>
              </a:extLst>
            </p:cNvPr>
            <p:cNvCxnSpPr/>
            <p:nvPr/>
          </p:nvCxnSpPr>
          <p:spPr>
            <a:xfrm flipV="1">
              <a:off x="3500483" y="3721173"/>
              <a:ext cx="529197" cy="2817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38B927D-7957-48BC-B3D9-B201D4856C5C}"/>
                </a:ext>
              </a:extLst>
            </p:cNvPr>
            <p:cNvGrpSpPr/>
            <p:nvPr/>
          </p:nvGrpSpPr>
          <p:grpSpPr>
            <a:xfrm>
              <a:off x="1759789" y="3529815"/>
              <a:ext cx="3736442" cy="2781193"/>
              <a:chOff x="1759789" y="3529815"/>
              <a:chExt cx="3736442" cy="2781193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BDDC57C-F88E-4577-87C9-6A3A1AB86D71}"/>
                  </a:ext>
                </a:extLst>
              </p:cNvPr>
              <p:cNvGrpSpPr/>
              <p:nvPr/>
            </p:nvGrpSpPr>
            <p:grpSpPr>
              <a:xfrm>
                <a:off x="1759789" y="3864633"/>
                <a:ext cx="3736442" cy="2312330"/>
                <a:chOff x="1759789" y="3864633"/>
                <a:chExt cx="3736442" cy="2312330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02B0D0BC-E0D0-4763-8698-AF718ABADC1D}"/>
                    </a:ext>
                  </a:extLst>
                </p:cNvPr>
                <p:cNvGrpSpPr/>
                <p:nvPr/>
              </p:nvGrpSpPr>
              <p:grpSpPr>
                <a:xfrm>
                  <a:off x="1759789" y="3864633"/>
                  <a:ext cx="3736442" cy="1987375"/>
                  <a:chOff x="2286001" y="2138707"/>
                  <a:chExt cx="4722923" cy="2992162"/>
                </a:xfrm>
              </p:grpSpPr>
              <p:grpSp>
                <p:nvGrpSpPr>
                  <p:cNvPr id="5" name="Group 22">
                    <a:extLst>
                      <a:ext uri="{FF2B5EF4-FFF2-40B4-BE49-F238E27FC236}">
                        <a16:creationId xmlns:a16="http://schemas.microsoft.com/office/drawing/2014/main" id="{4AC8A235-FBEB-4EF5-A07E-9CAECD759B51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2286001" y="2138707"/>
                    <a:ext cx="4342661" cy="2413200"/>
                    <a:chOff x="7606382" y="1902815"/>
                    <a:chExt cx="2116326" cy="1223996"/>
                  </a:xfrm>
                </p:grpSpPr>
                <p:grpSp>
                  <p:nvGrpSpPr>
                    <p:cNvPr id="12" name="Group 44">
                      <a:extLst>
                        <a:ext uri="{FF2B5EF4-FFF2-40B4-BE49-F238E27FC236}">
                          <a16:creationId xmlns:a16="http://schemas.microsoft.com/office/drawing/2014/main" id="{C3F0F9AF-6D8A-48CF-9A35-10473635FC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06382" y="1902815"/>
                      <a:ext cx="2116326" cy="1223996"/>
                      <a:chOff x="1367645" y="4097478"/>
                      <a:chExt cx="3240364" cy="1874095"/>
                    </a:xfrm>
                  </p:grpSpPr>
                  <p:sp>
                    <p:nvSpPr>
                      <p:cNvPr id="14" name="Freeform 13">
                        <a:extLst>
                          <a:ext uri="{FF2B5EF4-FFF2-40B4-BE49-F238E27FC236}">
                            <a16:creationId xmlns:a16="http://schemas.microsoft.com/office/drawing/2014/main" id="{6B8E6EFD-9F50-4FCE-AA5E-209457C90B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12604" y="5153852"/>
                        <a:ext cx="1962152" cy="233363"/>
                      </a:xfrm>
                      <a:custGeom>
                        <a:avLst/>
                        <a:gdLst>
                          <a:gd name="connsiteX0" fmla="*/ 0 w 1962150"/>
                          <a:gd name="connsiteY0" fmla="*/ 123825 h 233363"/>
                          <a:gd name="connsiteX1" fmla="*/ 347662 w 1962150"/>
                          <a:gd name="connsiteY1" fmla="*/ 128588 h 233363"/>
                          <a:gd name="connsiteX2" fmla="*/ 447675 w 1962150"/>
                          <a:gd name="connsiteY2" fmla="*/ 9525 h 233363"/>
                          <a:gd name="connsiteX3" fmla="*/ 619125 w 1962150"/>
                          <a:gd name="connsiteY3" fmla="*/ 219075 h 233363"/>
                          <a:gd name="connsiteX4" fmla="*/ 804862 w 1962150"/>
                          <a:gd name="connsiteY4" fmla="*/ 0 h 233363"/>
                          <a:gd name="connsiteX5" fmla="*/ 1000125 w 1962150"/>
                          <a:gd name="connsiteY5" fmla="*/ 233363 h 233363"/>
                          <a:gd name="connsiteX6" fmla="*/ 1181100 w 1962150"/>
                          <a:gd name="connsiteY6" fmla="*/ 19050 h 233363"/>
                          <a:gd name="connsiteX7" fmla="*/ 1347787 w 1962150"/>
                          <a:gd name="connsiteY7" fmla="*/ 223838 h 233363"/>
                          <a:gd name="connsiteX8" fmla="*/ 1528762 w 1962150"/>
                          <a:gd name="connsiteY8" fmla="*/ 9525 h 233363"/>
                          <a:gd name="connsiteX9" fmla="*/ 1614487 w 1962150"/>
                          <a:gd name="connsiteY9" fmla="*/ 114300 h 233363"/>
                          <a:gd name="connsiteX10" fmla="*/ 1962150 w 1962150"/>
                          <a:gd name="connsiteY10" fmla="*/ 109538 h 23336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1962150" h="233363">
                            <a:moveTo>
                              <a:pt x="0" y="123825"/>
                            </a:moveTo>
                            <a:lnTo>
                              <a:pt x="347662" y="128588"/>
                            </a:lnTo>
                            <a:lnTo>
                              <a:pt x="447675" y="9525"/>
                            </a:lnTo>
                            <a:lnTo>
                              <a:pt x="619125" y="219075"/>
                            </a:lnTo>
                            <a:lnTo>
                              <a:pt x="804862" y="0"/>
                            </a:lnTo>
                            <a:lnTo>
                              <a:pt x="1000125" y="233363"/>
                            </a:lnTo>
                            <a:lnTo>
                              <a:pt x="1181100" y="19050"/>
                            </a:lnTo>
                            <a:lnTo>
                              <a:pt x="1347787" y="223838"/>
                            </a:lnTo>
                            <a:lnTo>
                              <a:pt x="1528762" y="9525"/>
                            </a:lnTo>
                            <a:lnTo>
                              <a:pt x="1614487" y="114300"/>
                            </a:lnTo>
                            <a:lnTo>
                              <a:pt x="1962150" y="109538"/>
                            </a:lnTo>
                          </a:path>
                        </a:pathLst>
                      </a:cu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15" name="Rectangle 14">
                        <a:extLst>
                          <a:ext uri="{FF2B5EF4-FFF2-40B4-BE49-F238E27FC236}">
                            <a16:creationId xmlns:a16="http://schemas.microsoft.com/office/drawing/2014/main" id="{0691FA91-7FB8-4715-8C7D-E8338C7714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67645" y="4097478"/>
                        <a:ext cx="216025" cy="1872208"/>
                      </a:xfrm>
                      <a:prstGeom prst="rect">
                        <a:avLst/>
                      </a:prstGeom>
                      <a:pattFill prst="wdUpDiag">
                        <a:fgClr>
                          <a:schemeClr val="tx1"/>
                        </a:fgClr>
                        <a:bgClr>
                          <a:schemeClr val="bg1">
                            <a:lumMod val="85000"/>
                          </a:schemeClr>
                        </a:bgClr>
                      </a:patt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cxnSp>
                    <p:nvCxnSpPr>
                      <p:cNvPr id="16" name="Straight Connector 15">
                        <a:extLst>
                          <a:ext uri="{FF2B5EF4-FFF2-40B4-BE49-F238E27FC236}">
                            <a16:creationId xmlns:a16="http://schemas.microsoft.com/office/drawing/2014/main" id="{B1F66514-A3CC-4643-A9D6-C4E99916FC0D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1600686" y="4099573"/>
                        <a:ext cx="0" cy="1872000"/>
                      </a:xfrm>
                      <a:prstGeom prst="line">
                        <a:avLst/>
                      </a:prstGeom>
                      <a:ln w="3810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7" name="Rectangle 16">
                        <a:extLst>
                          <a:ext uri="{FF2B5EF4-FFF2-40B4-BE49-F238E27FC236}">
                            <a16:creationId xmlns:a16="http://schemas.microsoft.com/office/drawing/2014/main" id="{B6225235-1B61-4A12-8A46-24CF7D7E66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574757" y="4315493"/>
                        <a:ext cx="1033252" cy="144016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tx1">
                              <a:alpha val="50000"/>
                            </a:schemeClr>
                          </a:gs>
                          <a:gs pos="50000">
                            <a:schemeClr val="bg1">
                              <a:alpha val="50000"/>
                            </a:schemeClr>
                          </a:gs>
                          <a:gs pos="100000">
                            <a:schemeClr val="tx1">
                              <a:alpha val="50000"/>
                            </a:schemeClr>
                          </a:gs>
                        </a:gsLst>
                        <a:lin ang="5400000" scaled="0"/>
                      </a:gra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44AD5CE9-1686-419A-B4B2-E372791E3C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276283" y="4630801"/>
                        <a:ext cx="863315" cy="43023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3000" i="1" dirty="0">
                            <a:latin typeface="Times New Roman" pitchFamily="18" charset="0"/>
                            <a:cs typeface="Times New Roman" pitchFamily="18" charset="0"/>
                          </a:rPr>
                          <a:t>k</a:t>
                        </a:r>
                        <a:endParaRPr lang="en-IN" sz="3000" baseline="-25000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9EF1EBEC-04FB-4042-B6D9-9B7768072B4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434739" y="5438775"/>
                        <a:ext cx="806264" cy="31072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endParaRPr lang="en-IN" sz="3000" baseline="-25000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</p:grpSp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93AE035B-8939-48D7-84ED-4FEE4FF8A9C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36560" y="2376881"/>
                      <a:ext cx="563843" cy="28099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000" i="1" dirty="0"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  <a:endParaRPr lang="en-IN" sz="3000" baseline="-25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p:txBody>
                </p:sp>
              </p:grpSp>
              <p:grpSp>
                <p:nvGrpSpPr>
                  <p:cNvPr id="6" name="Group 65">
                    <a:extLst>
                      <a:ext uri="{FF2B5EF4-FFF2-40B4-BE49-F238E27FC236}">
                        <a16:creationId xmlns:a16="http://schemas.microsoft.com/office/drawing/2014/main" id="{8588D99C-91C6-47FD-A0AF-3606138D3E3A}"/>
                      </a:ext>
                    </a:extLst>
                  </p:cNvPr>
                  <p:cNvGrpSpPr/>
                  <p:nvPr/>
                </p:nvGrpSpPr>
                <p:grpSpPr>
                  <a:xfrm>
                    <a:off x="5254970" y="4283669"/>
                    <a:ext cx="1322098" cy="438230"/>
                    <a:chOff x="5351086" y="2253763"/>
                    <a:chExt cx="604918" cy="208686"/>
                  </a:xfrm>
                </p:grpSpPr>
                <p:sp>
                  <p:nvSpPr>
                    <p:cNvPr id="10" name="Oval 9">
                      <a:extLst>
                        <a:ext uri="{FF2B5EF4-FFF2-40B4-BE49-F238E27FC236}">
                          <a16:creationId xmlns:a16="http://schemas.microsoft.com/office/drawing/2014/main" id="{D3FCE87C-21BF-46D2-85ED-5CA6040C5C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1086" y="2253763"/>
                      <a:ext cx="228600" cy="20868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11" name="Oval 10">
                      <a:extLst>
                        <a:ext uri="{FF2B5EF4-FFF2-40B4-BE49-F238E27FC236}">
                          <a16:creationId xmlns:a16="http://schemas.microsoft.com/office/drawing/2014/main" id="{612C2911-2748-4605-AF2F-5078EA34C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7404" y="2253763"/>
                      <a:ext cx="228600" cy="20868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</p:grpSp>
              <p:grpSp>
                <p:nvGrpSpPr>
                  <p:cNvPr id="7" name="Group 66">
                    <a:extLst>
                      <a:ext uri="{FF2B5EF4-FFF2-40B4-BE49-F238E27FC236}">
                        <a16:creationId xmlns:a16="http://schemas.microsoft.com/office/drawing/2014/main" id="{1D579C94-1443-4739-BC38-A01DFE05E355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783295" y="4759146"/>
                    <a:ext cx="2225629" cy="371723"/>
                    <a:chOff x="1467849" y="4367027"/>
                    <a:chExt cx="1524000" cy="177015"/>
                  </a:xfrm>
                </p:grpSpPr>
                <p:cxnSp>
                  <p:nvCxnSpPr>
                    <p:cNvPr id="8" name="Straight Connector 7">
                      <a:extLst>
                        <a:ext uri="{FF2B5EF4-FFF2-40B4-BE49-F238E27FC236}">
                          <a16:creationId xmlns:a16="http://schemas.microsoft.com/office/drawing/2014/main" id="{2A394A63-6869-4149-A05F-8B18116ADD5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467849" y="4367027"/>
                      <a:ext cx="1524000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F2FE6D60-D939-42FF-93E6-F17B721D9C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67849" y="4383620"/>
                      <a:ext cx="1524000" cy="160422"/>
                    </a:xfrm>
                    <a:prstGeom prst="rect">
                      <a:avLst/>
                    </a:prstGeom>
                    <a:pattFill prst="wdUpDiag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</p:grpSp>
            </p:grp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0FF74A41-CBFC-49E5-9098-2C88008E51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00483" y="3864633"/>
                  <a:ext cx="0" cy="231233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9C76519D-0D29-4DB1-904B-ABA8978D618C}"/>
                  </a:ext>
                </a:extLst>
              </p:cNvPr>
              <p:cNvCxnSpPr/>
              <p:nvPr/>
            </p:nvCxnSpPr>
            <p:spPr>
              <a:xfrm>
                <a:off x="3500483" y="6016925"/>
                <a:ext cx="1003411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59842956-9B10-4412-8D67-2025D7230F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3894" y="5914416"/>
                <a:ext cx="0" cy="23822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52FD339-2B50-4AB9-AE0D-27DDCECD18E1}"/>
                  </a:ext>
                </a:extLst>
              </p:cNvPr>
              <p:cNvSpPr txBox="1"/>
              <p:nvPr/>
            </p:nvSpPr>
            <p:spPr>
              <a:xfrm>
                <a:off x="3876471" y="5941676"/>
                <a:ext cx="3064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/>
                  <a:t>x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255F65D-685F-4AED-98EE-654589BB7DCE}"/>
                  </a:ext>
                </a:extLst>
              </p:cNvPr>
              <p:cNvSpPr txBox="1"/>
              <p:nvPr/>
            </p:nvSpPr>
            <p:spPr>
              <a:xfrm>
                <a:off x="4032906" y="3529815"/>
                <a:ext cx="1463313" cy="346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Eqm</a:t>
                </a:r>
                <a:r>
                  <a:rPr lang="en-I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position</a:t>
                </a: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58E2602-88A5-41C3-A5AE-19819DA638C8}"/>
              </a:ext>
            </a:extLst>
          </p:cNvPr>
          <p:cNvGrpSpPr/>
          <p:nvPr/>
        </p:nvGrpSpPr>
        <p:grpSpPr>
          <a:xfrm>
            <a:off x="5317425" y="3442221"/>
            <a:ext cx="5624211" cy="2092881"/>
            <a:chOff x="5317425" y="3442221"/>
            <a:chExt cx="5624211" cy="209288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696C97-0F58-4457-AADD-0C7A58AE6E17}"/>
                </a:ext>
              </a:extLst>
            </p:cNvPr>
            <p:cNvSpPr txBox="1"/>
            <p:nvPr/>
          </p:nvSpPr>
          <p:spPr>
            <a:xfrm>
              <a:off x="5317425" y="3442221"/>
              <a:ext cx="5466695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Total energy of system = K.E. + P.E.</a:t>
              </a:r>
            </a:p>
            <a:p>
              <a:endParaRPr lang="en-IN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I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                 </a:t>
              </a:r>
            </a:p>
            <a:p>
              <a:r>
                <a:rPr lang="en-I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                            = Constant </a:t>
              </a:r>
            </a:p>
            <a:p>
              <a:endParaRPr lang="en-IN" dirty="0"/>
            </a:p>
          </p:txBody>
        </p:sp>
        <p:graphicFrame>
          <p:nvGraphicFramePr>
            <p:cNvPr id="38" name="Content Placeholder 40">
              <a:extLst>
                <a:ext uri="{FF2B5EF4-FFF2-40B4-BE49-F238E27FC236}">
                  <a16:creationId xmlns:a16="http://schemas.microsoft.com/office/drawing/2014/main" id="{20051DE5-22BF-462E-B68F-A7EB58D9A63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97641073"/>
                </p:ext>
              </p:extLst>
            </p:nvPr>
          </p:nvGraphicFramePr>
          <p:xfrm>
            <a:off x="8661986" y="3875088"/>
            <a:ext cx="2279650" cy="858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8" name="Equation" r:id="rId5" imgW="1041120" imgH="393480" progId="Equation.DSMT4">
                    <p:embed/>
                  </p:oleObj>
                </mc:Choice>
                <mc:Fallback>
                  <p:oleObj name="Equation" r:id="rId5" imgW="1041120" imgH="393480" progId="Equation.DSMT4">
                    <p:embed/>
                    <p:pic>
                      <p:nvPicPr>
                        <p:cNvPr id="4" name="Content Placeholder 40">
                          <a:extLst>
                            <a:ext uri="{FF2B5EF4-FFF2-40B4-BE49-F238E27FC236}">
                              <a16:creationId xmlns:a16="http://schemas.microsoft.com/office/drawing/2014/main" id="{2ABDF193-8A2D-4F0E-8658-014388C02C6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61986" y="3875088"/>
                          <a:ext cx="2279650" cy="858837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9918F245-0E22-4A59-9646-BA9CAEDF1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10</a:t>
            </a:fld>
            <a:endParaRPr lang="en-US"/>
          </a:p>
        </p:txBody>
      </p:sp>
      <p:pic>
        <p:nvPicPr>
          <p:cNvPr id="2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53F6B5-863D-4D9A-BAA8-2C3B5D39525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161" y="5918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6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2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79DB4-ADB5-44A6-9879-0E496E21F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844B2-85B0-490F-A75A-DED047B71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368" y="1825625"/>
            <a:ext cx="5787432" cy="4351338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Differentiating total energy with respect to time, we get,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Max. K.E. =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Max. P.E. =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7010F2-4C2C-471B-A929-059D60EB1E77}"/>
              </a:ext>
            </a:extLst>
          </p:cNvPr>
          <p:cNvGrpSpPr/>
          <p:nvPr/>
        </p:nvGrpSpPr>
        <p:grpSpPr>
          <a:xfrm>
            <a:off x="1042737" y="2610697"/>
            <a:ext cx="3940146" cy="3180503"/>
            <a:chOff x="1759789" y="3529815"/>
            <a:chExt cx="3736442" cy="2781193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0F447A2-FCB0-4E71-992A-5388C64F37EB}"/>
                </a:ext>
              </a:extLst>
            </p:cNvPr>
            <p:cNvCxnSpPr/>
            <p:nvPr/>
          </p:nvCxnSpPr>
          <p:spPr>
            <a:xfrm flipV="1">
              <a:off x="3500483" y="3721173"/>
              <a:ext cx="529197" cy="2817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5950949-E043-4B0D-B7FC-374DE5C2D9C7}"/>
                </a:ext>
              </a:extLst>
            </p:cNvPr>
            <p:cNvGrpSpPr/>
            <p:nvPr/>
          </p:nvGrpSpPr>
          <p:grpSpPr>
            <a:xfrm>
              <a:off x="1759789" y="3529815"/>
              <a:ext cx="3736442" cy="2781193"/>
              <a:chOff x="1759789" y="3529815"/>
              <a:chExt cx="3736442" cy="278119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86D9B483-0911-4B66-A1BC-772BCECA6684}"/>
                  </a:ext>
                </a:extLst>
              </p:cNvPr>
              <p:cNvGrpSpPr/>
              <p:nvPr/>
            </p:nvGrpSpPr>
            <p:grpSpPr>
              <a:xfrm>
                <a:off x="1759789" y="3864633"/>
                <a:ext cx="3736442" cy="2312330"/>
                <a:chOff x="1759789" y="3864633"/>
                <a:chExt cx="3736442" cy="231233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E863165-97B6-4B9F-9A49-833E199CD7DD}"/>
                    </a:ext>
                  </a:extLst>
                </p:cNvPr>
                <p:cNvGrpSpPr/>
                <p:nvPr/>
              </p:nvGrpSpPr>
              <p:grpSpPr>
                <a:xfrm>
                  <a:off x="1759789" y="3864633"/>
                  <a:ext cx="3736442" cy="1987375"/>
                  <a:chOff x="2286001" y="2138707"/>
                  <a:chExt cx="4722923" cy="2992162"/>
                </a:xfrm>
              </p:grpSpPr>
              <p:grpSp>
                <p:nvGrpSpPr>
                  <p:cNvPr id="14" name="Group 22">
                    <a:extLst>
                      <a:ext uri="{FF2B5EF4-FFF2-40B4-BE49-F238E27FC236}">
                        <a16:creationId xmlns:a16="http://schemas.microsoft.com/office/drawing/2014/main" id="{9FBF5A7A-B859-46E9-A7F8-F76278FA910E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2286001" y="2138707"/>
                    <a:ext cx="4342661" cy="2413200"/>
                    <a:chOff x="7606382" y="1902815"/>
                    <a:chExt cx="2116326" cy="1223996"/>
                  </a:xfrm>
                </p:grpSpPr>
                <p:grpSp>
                  <p:nvGrpSpPr>
                    <p:cNvPr id="21" name="Group 44">
                      <a:extLst>
                        <a:ext uri="{FF2B5EF4-FFF2-40B4-BE49-F238E27FC236}">
                          <a16:creationId xmlns:a16="http://schemas.microsoft.com/office/drawing/2014/main" id="{21236CFF-8620-4EFE-9BE5-0AD47BAACDC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06382" y="1902815"/>
                      <a:ext cx="2116326" cy="1223996"/>
                      <a:chOff x="1367645" y="4097478"/>
                      <a:chExt cx="3240364" cy="1874095"/>
                    </a:xfrm>
                  </p:grpSpPr>
                  <p:sp>
                    <p:nvSpPr>
                      <p:cNvPr id="23" name="Freeform 13">
                        <a:extLst>
                          <a:ext uri="{FF2B5EF4-FFF2-40B4-BE49-F238E27FC236}">
                            <a16:creationId xmlns:a16="http://schemas.microsoft.com/office/drawing/2014/main" id="{DB715955-F942-4884-9E3F-7788D0A8E3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12604" y="5153852"/>
                        <a:ext cx="1962152" cy="233363"/>
                      </a:xfrm>
                      <a:custGeom>
                        <a:avLst/>
                        <a:gdLst>
                          <a:gd name="connsiteX0" fmla="*/ 0 w 1962150"/>
                          <a:gd name="connsiteY0" fmla="*/ 123825 h 233363"/>
                          <a:gd name="connsiteX1" fmla="*/ 347662 w 1962150"/>
                          <a:gd name="connsiteY1" fmla="*/ 128588 h 233363"/>
                          <a:gd name="connsiteX2" fmla="*/ 447675 w 1962150"/>
                          <a:gd name="connsiteY2" fmla="*/ 9525 h 233363"/>
                          <a:gd name="connsiteX3" fmla="*/ 619125 w 1962150"/>
                          <a:gd name="connsiteY3" fmla="*/ 219075 h 233363"/>
                          <a:gd name="connsiteX4" fmla="*/ 804862 w 1962150"/>
                          <a:gd name="connsiteY4" fmla="*/ 0 h 233363"/>
                          <a:gd name="connsiteX5" fmla="*/ 1000125 w 1962150"/>
                          <a:gd name="connsiteY5" fmla="*/ 233363 h 233363"/>
                          <a:gd name="connsiteX6" fmla="*/ 1181100 w 1962150"/>
                          <a:gd name="connsiteY6" fmla="*/ 19050 h 233363"/>
                          <a:gd name="connsiteX7" fmla="*/ 1347787 w 1962150"/>
                          <a:gd name="connsiteY7" fmla="*/ 223838 h 233363"/>
                          <a:gd name="connsiteX8" fmla="*/ 1528762 w 1962150"/>
                          <a:gd name="connsiteY8" fmla="*/ 9525 h 233363"/>
                          <a:gd name="connsiteX9" fmla="*/ 1614487 w 1962150"/>
                          <a:gd name="connsiteY9" fmla="*/ 114300 h 233363"/>
                          <a:gd name="connsiteX10" fmla="*/ 1962150 w 1962150"/>
                          <a:gd name="connsiteY10" fmla="*/ 109538 h 23336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1962150" h="233363">
                            <a:moveTo>
                              <a:pt x="0" y="123825"/>
                            </a:moveTo>
                            <a:lnTo>
                              <a:pt x="347662" y="128588"/>
                            </a:lnTo>
                            <a:lnTo>
                              <a:pt x="447675" y="9525"/>
                            </a:lnTo>
                            <a:lnTo>
                              <a:pt x="619125" y="219075"/>
                            </a:lnTo>
                            <a:lnTo>
                              <a:pt x="804862" y="0"/>
                            </a:lnTo>
                            <a:lnTo>
                              <a:pt x="1000125" y="233363"/>
                            </a:lnTo>
                            <a:lnTo>
                              <a:pt x="1181100" y="19050"/>
                            </a:lnTo>
                            <a:lnTo>
                              <a:pt x="1347787" y="223838"/>
                            </a:lnTo>
                            <a:lnTo>
                              <a:pt x="1528762" y="9525"/>
                            </a:lnTo>
                            <a:lnTo>
                              <a:pt x="1614487" y="114300"/>
                            </a:lnTo>
                            <a:lnTo>
                              <a:pt x="1962150" y="109538"/>
                            </a:lnTo>
                          </a:path>
                        </a:pathLst>
                      </a:cu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24" name="Rectangle 23">
                        <a:extLst>
                          <a:ext uri="{FF2B5EF4-FFF2-40B4-BE49-F238E27FC236}">
                            <a16:creationId xmlns:a16="http://schemas.microsoft.com/office/drawing/2014/main" id="{E7C2BE21-51C8-4CEF-BDDF-0050E1A113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67645" y="4097478"/>
                        <a:ext cx="216025" cy="1872208"/>
                      </a:xfrm>
                      <a:prstGeom prst="rect">
                        <a:avLst/>
                      </a:prstGeom>
                      <a:pattFill prst="wdUpDiag">
                        <a:fgClr>
                          <a:schemeClr val="tx1"/>
                        </a:fgClr>
                        <a:bgClr>
                          <a:schemeClr val="bg1">
                            <a:lumMod val="85000"/>
                          </a:schemeClr>
                        </a:bgClr>
                      </a:patt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cxnSp>
                    <p:nvCxnSpPr>
                      <p:cNvPr id="25" name="Straight Connector 24">
                        <a:extLst>
                          <a:ext uri="{FF2B5EF4-FFF2-40B4-BE49-F238E27FC236}">
                            <a16:creationId xmlns:a16="http://schemas.microsoft.com/office/drawing/2014/main" id="{0C5AA130-FCA0-4187-AB09-77D20FE02731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1600686" y="4099573"/>
                        <a:ext cx="0" cy="1872000"/>
                      </a:xfrm>
                      <a:prstGeom prst="line">
                        <a:avLst/>
                      </a:prstGeom>
                      <a:ln w="3810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6" name="Rectangle 25">
                        <a:extLst>
                          <a:ext uri="{FF2B5EF4-FFF2-40B4-BE49-F238E27FC236}">
                            <a16:creationId xmlns:a16="http://schemas.microsoft.com/office/drawing/2014/main" id="{BD37ABF5-0BA5-49EA-9C8F-5EBC33C405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574757" y="4315493"/>
                        <a:ext cx="1033252" cy="144016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tx1">
                              <a:alpha val="50000"/>
                            </a:schemeClr>
                          </a:gs>
                          <a:gs pos="50000">
                            <a:schemeClr val="bg1">
                              <a:alpha val="50000"/>
                            </a:schemeClr>
                          </a:gs>
                          <a:gs pos="100000">
                            <a:schemeClr val="tx1">
                              <a:alpha val="50000"/>
                            </a:schemeClr>
                          </a:gs>
                        </a:gsLst>
                        <a:lin ang="5400000" scaled="0"/>
                      </a:gra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1806BFD2-9D03-487C-B5EA-ABFE7081935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276283" y="4630801"/>
                        <a:ext cx="863315" cy="43023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3000" i="1" dirty="0">
                            <a:latin typeface="Times New Roman" pitchFamily="18" charset="0"/>
                            <a:cs typeface="Times New Roman" pitchFamily="18" charset="0"/>
                          </a:rPr>
                          <a:t>k</a:t>
                        </a:r>
                        <a:endParaRPr lang="en-IN" sz="3000" baseline="-25000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6584DAF1-87E1-45E1-B2E8-8455A36B20B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434739" y="5438775"/>
                        <a:ext cx="806264" cy="31072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endParaRPr lang="en-IN" sz="3000" baseline="-25000" dirty="0">
                          <a:latin typeface="Times New Roman" pitchFamily="18" charset="0"/>
                          <a:cs typeface="Times New Roman" pitchFamily="18" charset="0"/>
                        </a:endParaRPr>
                      </a:p>
                    </p:txBody>
                  </p:sp>
                </p:grp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95945097-8098-4090-B6FC-396915F575C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36560" y="2376881"/>
                      <a:ext cx="563843" cy="28099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000" i="1" dirty="0"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  <a:endParaRPr lang="en-IN" sz="3000" baseline="-25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p:txBody>
                </p:sp>
              </p:grpSp>
              <p:grpSp>
                <p:nvGrpSpPr>
                  <p:cNvPr id="15" name="Group 65">
                    <a:extLst>
                      <a:ext uri="{FF2B5EF4-FFF2-40B4-BE49-F238E27FC236}">
                        <a16:creationId xmlns:a16="http://schemas.microsoft.com/office/drawing/2014/main" id="{3749EF83-929C-46D3-9C95-69E8B26CC8B9}"/>
                      </a:ext>
                    </a:extLst>
                  </p:cNvPr>
                  <p:cNvGrpSpPr/>
                  <p:nvPr/>
                </p:nvGrpSpPr>
                <p:grpSpPr>
                  <a:xfrm>
                    <a:off x="5254970" y="4283669"/>
                    <a:ext cx="1322098" cy="438230"/>
                    <a:chOff x="5351086" y="2253763"/>
                    <a:chExt cx="604918" cy="208686"/>
                  </a:xfrm>
                </p:grpSpPr>
                <p:sp>
                  <p:nvSpPr>
                    <p:cNvPr id="19" name="Oval 18">
                      <a:extLst>
                        <a:ext uri="{FF2B5EF4-FFF2-40B4-BE49-F238E27FC236}">
                          <a16:creationId xmlns:a16="http://schemas.microsoft.com/office/drawing/2014/main" id="{62C92886-9903-4766-9CDB-C6492F4BDC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1086" y="2253763"/>
                      <a:ext cx="228600" cy="20868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20" name="Oval 19">
                      <a:extLst>
                        <a:ext uri="{FF2B5EF4-FFF2-40B4-BE49-F238E27FC236}">
                          <a16:creationId xmlns:a16="http://schemas.microsoft.com/office/drawing/2014/main" id="{2D7739B6-5DF6-48EC-B016-C57C0E4650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27404" y="2253763"/>
                      <a:ext cx="228600" cy="20868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</p:grpSp>
              <p:grpSp>
                <p:nvGrpSpPr>
                  <p:cNvPr id="16" name="Group 66">
                    <a:extLst>
                      <a:ext uri="{FF2B5EF4-FFF2-40B4-BE49-F238E27FC236}">
                        <a16:creationId xmlns:a16="http://schemas.microsoft.com/office/drawing/2014/main" id="{E9834522-083A-4FEE-AD56-6325F0691186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783295" y="4759146"/>
                    <a:ext cx="2225629" cy="371723"/>
                    <a:chOff x="1467849" y="4367027"/>
                    <a:chExt cx="1524000" cy="177015"/>
                  </a:xfrm>
                </p:grpSpPr>
                <p:cxnSp>
                  <p:nvCxnSpPr>
                    <p:cNvPr id="17" name="Straight Connector 16">
                      <a:extLst>
                        <a:ext uri="{FF2B5EF4-FFF2-40B4-BE49-F238E27FC236}">
                          <a16:creationId xmlns:a16="http://schemas.microsoft.com/office/drawing/2014/main" id="{BEF5E6D6-D792-42C4-9706-8AA5E78FA28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467849" y="4367027"/>
                      <a:ext cx="1524000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" name="Rectangle 17">
                      <a:extLst>
                        <a:ext uri="{FF2B5EF4-FFF2-40B4-BE49-F238E27FC236}">
                          <a16:creationId xmlns:a16="http://schemas.microsoft.com/office/drawing/2014/main" id="{81DBC297-0177-4299-9210-95D4A2CFB6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67849" y="4383620"/>
                      <a:ext cx="1524000" cy="160422"/>
                    </a:xfrm>
                    <a:prstGeom prst="rect">
                      <a:avLst/>
                    </a:prstGeom>
                    <a:pattFill prst="wdUpDiag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</p:grpSp>
            </p:grp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6E0499DD-DAA1-4516-A2B2-DE91850EB1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00483" y="3864633"/>
                  <a:ext cx="0" cy="231233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EC47090-02DA-40B0-BA3C-12439764E856}"/>
                  </a:ext>
                </a:extLst>
              </p:cNvPr>
              <p:cNvCxnSpPr/>
              <p:nvPr/>
            </p:nvCxnSpPr>
            <p:spPr>
              <a:xfrm>
                <a:off x="3500483" y="6016925"/>
                <a:ext cx="1003411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677B61E-DA55-4409-A78B-BD45AA9425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3894" y="5914416"/>
                <a:ext cx="0" cy="23822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0DD6FFC-AFE6-430D-902F-F9AEF448A5CE}"/>
                  </a:ext>
                </a:extLst>
              </p:cNvPr>
              <p:cNvSpPr txBox="1"/>
              <p:nvPr/>
            </p:nvSpPr>
            <p:spPr>
              <a:xfrm>
                <a:off x="3876471" y="5941676"/>
                <a:ext cx="3064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/>
                  <a:t>x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3A1D7F8-4526-4E78-9516-70A27E339FA0}"/>
                  </a:ext>
                </a:extLst>
              </p:cNvPr>
              <p:cNvSpPr txBox="1"/>
              <p:nvPr/>
            </p:nvSpPr>
            <p:spPr>
              <a:xfrm>
                <a:off x="4032906" y="3529815"/>
                <a:ext cx="14633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 err="1"/>
                  <a:t>Eqm</a:t>
                </a:r>
                <a:r>
                  <a:rPr lang="en-IN" dirty="0"/>
                  <a:t>. position</a:t>
                </a:r>
              </a:p>
            </p:txBody>
          </p:sp>
        </p:grpSp>
      </p:grpSp>
      <p:graphicFrame>
        <p:nvGraphicFramePr>
          <p:cNvPr id="29" name="Content Placeholder 40">
            <a:extLst>
              <a:ext uri="{FF2B5EF4-FFF2-40B4-BE49-F238E27FC236}">
                <a16:creationId xmlns:a16="http://schemas.microsoft.com/office/drawing/2014/main" id="{FCA1B12E-CAAA-4D57-A2B6-F32B56D17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845174"/>
              </p:ext>
            </p:extLst>
          </p:nvPr>
        </p:nvGraphicFramePr>
        <p:xfrm>
          <a:off x="6699251" y="2725657"/>
          <a:ext cx="207327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9" name="Equation" r:id="rId5" imgW="787320" imgH="177480" progId="Equation.DSMT4">
                  <p:embed/>
                </p:oleObj>
              </mc:Choice>
              <mc:Fallback>
                <p:oleObj name="Equation" r:id="rId5" imgW="787320" imgH="177480" progId="Equation.DSMT4">
                  <p:embed/>
                  <p:pic>
                    <p:nvPicPr>
                      <p:cNvPr id="41" name="Content Placeholder 40">
                        <a:extLst>
                          <a:ext uri="{FF2B5EF4-FFF2-40B4-BE49-F238E27FC236}">
                            <a16:creationId xmlns:a16="http://schemas.microsoft.com/office/drawing/2014/main" id="{360AA2C1-DF38-4523-9362-F4FDE12132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9251" y="2725657"/>
                        <a:ext cx="2073275" cy="468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07834D60-F8F3-4336-B397-BB61175E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31" name="Content Placeholder 40">
            <a:extLst>
              <a:ext uri="{FF2B5EF4-FFF2-40B4-BE49-F238E27FC236}">
                <a16:creationId xmlns:a16="http://schemas.microsoft.com/office/drawing/2014/main" id="{B8C55EEB-3D23-41D1-BCF9-952C646AEC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444711"/>
              </p:ext>
            </p:extLst>
          </p:nvPr>
        </p:nvGraphicFramePr>
        <p:xfrm>
          <a:off x="8051800" y="3441700"/>
          <a:ext cx="1438275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0" name="Equation" r:id="rId7" imgW="545760" imgH="393480" progId="Equation.DSMT4">
                  <p:embed/>
                </p:oleObj>
              </mc:Choice>
              <mc:Fallback>
                <p:oleObj name="Equation" r:id="rId7" imgW="545760" imgH="393480" progId="Equation.DSMT4">
                  <p:embed/>
                  <p:pic>
                    <p:nvPicPr>
                      <p:cNvPr id="29" name="Content Placeholder 40">
                        <a:extLst>
                          <a:ext uri="{FF2B5EF4-FFF2-40B4-BE49-F238E27FC236}">
                            <a16:creationId xmlns:a16="http://schemas.microsoft.com/office/drawing/2014/main" id="{FCA1B12E-CAAA-4D57-A2B6-F32B56D17B5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51800" y="3441700"/>
                        <a:ext cx="1438275" cy="10366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Content Placeholder 40">
            <a:extLst>
              <a:ext uri="{FF2B5EF4-FFF2-40B4-BE49-F238E27FC236}">
                <a16:creationId xmlns:a16="http://schemas.microsoft.com/office/drawing/2014/main" id="{759ED62B-9E43-4223-B814-B8F7CB46E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2980326"/>
              </p:ext>
            </p:extLst>
          </p:nvPr>
        </p:nvGraphicFramePr>
        <p:xfrm>
          <a:off x="7823200" y="4540250"/>
          <a:ext cx="1304925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1" name="Equation" r:id="rId9" imgW="495000" imgH="393480" progId="Equation.DSMT4">
                  <p:embed/>
                </p:oleObj>
              </mc:Choice>
              <mc:Fallback>
                <p:oleObj name="Equation" r:id="rId9" imgW="495000" imgH="393480" progId="Equation.DSMT4">
                  <p:embed/>
                  <p:pic>
                    <p:nvPicPr>
                      <p:cNvPr id="31" name="Content Placeholder 40">
                        <a:extLst>
                          <a:ext uri="{FF2B5EF4-FFF2-40B4-BE49-F238E27FC236}">
                            <a16:creationId xmlns:a16="http://schemas.microsoft.com/office/drawing/2014/main" id="{B8C55EEB-3D23-41D1-BCF9-952C646AEC4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3200" y="4540250"/>
                        <a:ext cx="1304925" cy="10366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3F894B2-AC91-407D-BD15-1AD41C5F20F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07015" y="59031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6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73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1E53-1D20-436C-AB1A-B9DBE52F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Undamped Forced Vibration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F39C1-93D3-41DA-851C-DEEFD6604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0144" y="1384963"/>
            <a:ext cx="4553699" cy="1903751"/>
          </a:xfrm>
        </p:spPr>
        <p:txBody>
          <a:bodyPr/>
          <a:lstStyle/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undamped forced vibration, a periodic force is present.</a:t>
            </a:r>
          </a:p>
          <a:p>
            <a:pPr algn="just"/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CF4E1E-4C0C-4388-978C-33AA318FC1B7}"/>
              </a:ext>
            </a:extLst>
          </p:cNvPr>
          <p:cNvGrpSpPr/>
          <p:nvPr/>
        </p:nvGrpSpPr>
        <p:grpSpPr>
          <a:xfrm>
            <a:off x="1342650" y="2083470"/>
            <a:ext cx="4431607" cy="2820711"/>
            <a:chOff x="2286000" y="2138707"/>
            <a:chExt cx="4953000" cy="2992162"/>
          </a:xfrm>
        </p:grpSpPr>
        <p:grpSp>
          <p:nvGrpSpPr>
            <p:cNvPr id="5" name="Group 22">
              <a:extLst>
                <a:ext uri="{FF2B5EF4-FFF2-40B4-BE49-F238E27FC236}">
                  <a16:creationId xmlns:a16="http://schemas.microsoft.com/office/drawing/2014/main" id="{AE5B7EBF-2BDA-4768-B33D-784293FBB6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86000" y="2138707"/>
              <a:ext cx="4953000" cy="2413200"/>
              <a:chOff x="7606382" y="1902815"/>
              <a:chExt cx="2413765" cy="1223996"/>
            </a:xfrm>
          </p:grpSpPr>
          <p:grpSp>
            <p:nvGrpSpPr>
              <p:cNvPr id="12" name="Group 26">
                <a:extLst>
                  <a:ext uri="{FF2B5EF4-FFF2-40B4-BE49-F238E27FC236}">
                    <a16:creationId xmlns:a16="http://schemas.microsoft.com/office/drawing/2014/main" id="{12AFFA15-B4C3-4361-8442-7C1E99DFE0D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7606382" y="1902815"/>
                <a:ext cx="2413765" cy="1223996"/>
                <a:chOff x="179423" y="211073"/>
                <a:chExt cx="3695777" cy="1149176"/>
              </a:xfrm>
            </p:grpSpPr>
            <p:grpSp>
              <p:nvGrpSpPr>
                <p:cNvPr id="14" name="Group 44">
                  <a:extLst>
                    <a:ext uri="{FF2B5EF4-FFF2-40B4-BE49-F238E27FC236}">
                      <a16:creationId xmlns:a16="http://schemas.microsoft.com/office/drawing/2014/main" id="{E9ADF27C-20B9-44BD-9DC1-A2F6290DE5DE}"/>
                    </a:ext>
                  </a:extLst>
                </p:cNvPr>
                <p:cNvGrpSpPr/>
                <p:nvPr/>
              </p:nvGrpSpPr>
              <p:grpSpPr>
                <a:xfrm>
                  <a:off x="179423" y="211073"/>
                  <a:ext cx="3240361" cy="1149176"/>
                  <a:chOff x="1367645" y="4097478"/>
                  <a:chExt cx="3240364" cy="1874095"/>
                </a:xfrm>
              </p:grpSpPr>
              <p:sp>
                <p:nvSpPr>
                  <p:cNvPr id="16" name="Freeform 13">
                    <a:extLst>
                      <a:ext uri="{FF2B5EF4-FFF2-40B4-BE49-F238E27FC236}">
                        <a16:creationId xmlns:a16="http://schemas.microsoft.com/office/drawing/2014/main" id="{CAEE759C-4075-42DD-AFD7-89C55DC68D7F}"/>
                      </a:ext>
                    </a:extLst>
                  </p:cNvPr>
                  <p:cNvSpPr/>
                  <p:nvPr/>
                </p:nvSpPr>
                <p:spPr>
                  <a:xfrm>
                    <a:off x="1612604" y="5153852"/>
                    <a:ext cx="1962152" cy="233363"/>
                  </a:xfrm>
                  <a:custGeom>
                    <a:avLst/>
                    <a:gdLst>
                      <a:gd name="connsiteX0" fmla="*/ 0 w 1962150"/>
                      <a:gd name="connsiteY0" fmla="*/ 123825 h 233363"/>
                      <a:gd name="connsiteX1" fmla="*/ 347662 w 1962150"/>
                      <a:gd name="connsiteY1" fmla="*/ 128588 h 233363"/>
                      <a:gd name="connsiteX2" fmla="*/ 447675 w 1962150"/>
                      <a:gd name="connsiteY2" fmla="*/ 9525 h 233363"/>
                      <a:gd name="connsiteX3" fmla="*/ 619125 w 1962150"/>
                      <a:gd name="connsiteY3" fmla="*/ 219075 h 233363"/>
                      <a:gd name="connsiteX4" fmla="*/ 804862 w 1962150"/>
                      <a:gd name="connsiteY4" fmla="*/ 0 h 233363"/>
                      <a:gd name="connsiteX5" fmla="*/ 1000125 w 1962150"/>
                      <a:gd name="connsiteY5" fmla="*/ 233363 h 233363"/>
                      <a:gd name="connsiteX6" fmla="*/ 1181100 w 1962150"/>
                      <a:gd name="connsiteY6" fmla="*/ 19050 h 233363"/>
                      <a:gd name="connsiteX7" fmla="*/ 1347787 w 1962150"/>
                      <a:gd name="connsiteY7" fmla="*/ 223838 h 233363"/>
                      <a:gd name="connsiteX8" fmla="*/ 1528762 w 1962150"/>
                      <a:gd name="connsiteY8" fmla="*/ 9525 h 233363"/>
                      <a:gd name="connsiteX9" fmla="*/ 1614487 w 1962150"/>
                      <a:gd name="connsiteY9" fmla="*/ 114300 h 233363"/>
                      <a:gd name="connsiteX10" fmla="*/ 1962150 w 1962150"/>
                      <a:gd name="connsiteY10" fmla="*/ 109538 h 233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62150" h="233363">
                        <a:moveTo>
                          <a:pt x="0" y="123825"/>
                        </a:moveTo>
                        <a:lnTo>
                          <a:pt x="347662" y="128588"/>
                        </a:lnTo>
                        <a:lnTo>
                          <a:pt x="447675" y="9525"/>
                        </a:lnTo>
                        <a:lnTo>
                          <a:pt x="619125" y="219075"/>
                        </a:lnTo>
                        <a:lnTo>
                          <a:pt x="804862" y="0"/>
                        </a:lnTo>
                        <a:lnTo>
                          <a:pt x="1000125" y="233363"/>
                        </a:lnTo>
                        <a:lnTo>
                          <a:pt x="1181100" y="19050"/>
                        </a:lnTo>
                        <a:lnTo>
                          <a:pt x="1347787" y="223838"/>
                        </a:lnTo>
                        <a:lnTo>
                          <a:pt x="1528762" y="9525"/>
                        </a:lnTo>
                        <a:lnTo>
                          <a:pt x="1614487" y="114300"/>
                        </a:lnTo>
                        <a:lnTo>
                          <a:pt x="1962150" y="109538"/>
                        </a:lnTo>
                      </a:path>
                    </a:pathLst>
                  </a:cu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21E05283-2181-43AC-829D-A88167F91210}"/>
                      </a:ext>
                    </a:extLst>
                  </p:cNvPr>
                  <p:cNvSpPr/>
                  <p:nvPr/>
                </p:nvSpPr>
                <p:spPr>
                  <a:xfrm>
                    <a:off x="1367645" y="4097478"/>
                    <a:ext cx="216025" cy="1872208"/>
                  </a:xfrm>
                  <a:prstGeom prst="rect">
                    <a:avLst/>
                  </a:prstGeom>
                  <a:pattFill prst="wdUpDiag">
                    <a:fgClr>
                      <a:schemeClr val="tx1"/>
                    </a:fgClr>
                    <a:bgClr>
                      <a:schemeClr val="bg1">
                        <a:lumMod val="85000"/>
                      </a:schemeClr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FD646C40-F5C5-452F-BEB3-C7750CA6505D}"/>
                      </a:ext>
                    </a:extLst>
                  </p:cNvPr>
                  <p:cNvCxnSpPr/>
                  <p:nvPr/>
                </p:nvCxnSpPr>
                <p:spPr>
                  <a:xfrm>
                    <a:off x="1600686" y="4099573"/>
                    <a:ext cx="0" cy="1872000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D45CF159-2671-4BC0-8558-C2A41290DB2F}"/>
                      </a:ext>
                    </a:extLst>
                  </p:cNvPr>
                  <p:cNvSpPr/>
                  <p:nvPr/>
                </p:nvSpPr>
                <p:spPr>
                  <a:xfrm>
                    <a:off x="3574757" y="4315493"/>
                    <a:ext cx="1033252" cy="1440161"/>
                  </a:xfrm>
                  <a:prstGeom prst="rect">
                    <a:avLst/>
                  </a:prstGeom>
                  <a:gradFill>
                    <a:gsLst>
                      <a:gs pos="0">
                        <a:schemeClr val="tx1">
                          <a:alpha val="50000"/>
                        </a:schemeClr>
                      </a:gs>
                      <a:gs pos="50000">
                        <a:schemeClr val="bg1">
                          <a:alpha val="50000"/>
                        </a:schemeClr>
                      </a:gs>
                      <a:gs pos="100000">
                        <a:schemeClr val="tx1">
                          <a:alpha val="50000"/>
                        </a:schemeClr>
                      </a:gs>
                    </a:gsLst>
                    <a:lin ang="5400000" scaled="0"/>
                  </a:gra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6C82A6BD-FFFB-4473-9B83-50407312710B}"/>
                      </a:ext>
                    </a:extLst>
                  </p:cNvPr>
                  <p:cNvSpPr txBox="1"/>
                  <p:nvPr/>
                </p:nvSpPr>
                <p:spPr>
                  <a:xfrm>
                    <a:off x="2276283" y="4630801"/>
                    <a:ext cx="863315" cy="43023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3000" i="1" dirty="0">
                        <a:latin typeface="Times New Roman" pitchFamily="18" charset="0"/>
                        <a:cs typeface="Times New Roman" pitchFamily="18" charset="0"/>
                      </a:rPr>
                      <a:t>k</a:t>
                    </a:r>
                    <a:endParaRPr lang="en-IN" sz="3000" baseline="-25000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C161A04F-B449-45D0-979B-0AB7E14F3210}"/>
                      </a:ext>
                    </a:extLst>
                  </p:cNvPr>
                  <p:cNvSpPr txBox="1"/>
                  <p:nvPr/>
                </p:nvSpPr>
                <p:spPr>
                  <a:xfrm>
                    <a:off x="2434739" y="5438775"/>
                    <a:ext cx="806264" cy="31072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endParaRPr lang="en-IN" sz="3000" baseline="-25000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</p:grpSp>
            <p:cxnSp>
              <p:nvCxnSpPr>
                <p:cNvPr id="15" name="Straight Arrow Connector 14">
                  <a:extLst>
                    <a:ext uri="{FF2B5EF4-FFF2-40B4-BE49-F238E27FC236}">
                      <a16:creationId xmlns:a16="http://schemas.microsoft.com/office/drawing/2014/main" id="{59C05C07-7497-4679-897D-FF7CA4A4AB07}"/>
                    </a:ext>
                  </a:extLst>
                </p:cNvPr>
                <p:cNvCxnSpPr/>
                <p:nvPr/>
              </p:nvCxnSpPr>
              <p:spPr>
                <a:xfrm>
                  <a:off x="3083112" y="816073"/>
                  <a:ext cx="792088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oval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6FEBF8-3792-4AD3-9667-E2D7AC026341}"/>
                  </a:ext>
                </a:extLst>
              </p:cNvPr>
              <p:cNvSpPr txBox="1"/>
              <p:nvPr/>
            </p:nvSpPr>
            <p:spPr>
              <a:xfrm>
                <a:off x="9136560" y="2376881"/>
                <a:ext cx="563843" cy="280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endParaRPr lang="en-IN" sz="3000" baseline="-25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grpSp>
          <p:nvGrpSpPr>
            <p:cNvPr id="6" name="Group 65">
              <a:extLst>
                <a:ext uri="{FF2B5EF4-FFF2-40B4-BE49-F238E27FC236}">
                  <a16:creationId xmlns:a16="http://schemas.microsoft.com/office/drawing/2014/main" id="{D4BD94BF-5902-45C3-A8EB-72F14A9657E5}"/>
                </a:ext>
              </a:extLst>
            </p:cNvPr>
            <p:cNvGrpSpPr/>
            <p:nvPr/>
          </p:nvGrpSpPr>
          <p:grpSpPr>
            <a:xfrm>
              <a:off x="5254970" y="4283669"/>
              <a:ext cx="1322098" cy="438230"/>
              <a:chOff x="5351086" y="2253763"/>
              <a:chExt cx="604918" cy="20868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E607287-18D4-439A-8A68-792839A0C781}"/>
                  </a:ext>
                </a:extLst>
              </p:cNvPr>
              <p:cNvSpPr/>
              <p:nvPr/>
            </p:nvSpPr>
            <p:spPr>
              <a:xfrm>
                <a:off x="5351086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48BC200-AEB9-481A-ABC5-E4F0D90DAF1B}"/>
                  </a:ext>
                </a:extLst>
              </p:cNvPr>
              <p:cNvSpPr/>
              <p:nvPr/>
            </p:nvSpPr>
            <p:spPr>
              <a:xfrm>
                <a:off x="5727404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7" name="Group 66">
              <a:extLst>
                <a:ext uri="{FF2B5EF4-FFF2-40B4-BE49-F238E27FC236}">
                  <a16:creationId xmlns:a16="http://schemas.microsoft.com/office/drawing/2014/main" id="{5470573F-F5ED-4671-A25B-21DE69F86F2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3295" y="4759146"/>
              <a:ext cx="2225629" cy="371723"/>
              <a:chOff x="1467849" y="4367027"/>
              <a:chExt cx="1524000" cy="17701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1AA374F-5E03-4035-9715-B2B09EF13617}"/>
                  </a:ext>
                </a:extLst>
              </p:cNvPr>
              <p:cNvCxnSpPr/>
              <p:nvPr/>
            </p:nvCxnSpPr>
            <p:spPr>
              <a:xfrm>
                <a:off x="1467849" y="4367027"/>
                <a:ext cx="1524000" cy="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5CB016E-4C58-4CB6-938D-DBB332B4B7D3}"/>
                  </a:ext>
                </a:extLst>
              </p:cNvPr>
              <p:cNvSpPr/>
              <p:nvPr/>
            </p:nvSpPr>
            <p:spPr>
              <a:xfrm>
                <a:off x="1467849" y="4383620"/>
                <a:ext cx="1524000" cy="160422"/>
              </a:xfrm>
              <a:prstGeom prst="rect">
                <a:avLst/>
              </a:prstGeom>
              <a:pattFill prst="wdUpDiag">
                <a:fgClr>
                  <a:schemeClr val="tx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E93F6D-6305-4DAB-9378-B8773334AED1}"/>
              </a:ext>
            </a:extLst>
          </p:cNvPr>
          <p:cNvGrpSpPr/>
          <p:nvPr/>
        </p:nvGrpSpPr>
        <p:grpSpPr>
          <a:xfrm>
            <a:off x="7440914" y="3770587"/>
            <a:ext cx="3623407" cy="1447306"/>
            <a:chOff x="6671916" y="1243485"/>
            <a:chExt cx="2934613" cy="1104900"/>
          </a:xfrm>
        </p:grpSpPr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C5C0AE4E-C594-47C0-89EA-1DF054499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68453" y="1395885"/>
              <a:ext cx="422275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CB53FE55-A323-401B-9EB8-6EBF67C5C5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68453" y="1243485"/>
              <a:ext cx="0" cy="45720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Box 39">
              <a:extLst>
                <a:ext uri="{FF2B5EF4-FFF2-40B4-BE49-F238E27FC236}">
                  <a16:creationId xmlns:a16="http://schemas.microsoft.com/office/drawing/2014/main" id="{FE329049-5939-44D4-A938-2B9DFBAEB7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44554" y="1243485"/>
              <a:ext cx="561975" cy="457200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r>
                <a:rPr lang="en-US" altLang="en-US" i="1" dirty="0">
                  <a:latin typeface="DK Crayon Crumble" panose="03070001040701010105" pitchFamily="66" charset="0"/>
                  <a:cs typeface="Times New Roman" pitchFamily="18" charset="0"/>
                </a:rPr>
                <a:t>x(t)</a:t>
              </a:r>
            </a:p>
          </p:txBody>
        </p:sp>
        <p:sp>
          <p:nvSpPr>
            <p:cNvPr id="38" name="Rectangle 51">
              <a:extLst>
                <a:ext uri="{FF2B5EF4-FFF2-40B4-BE49-F238E27FC236}">
                  <a16:creationId xmlns:a16="http://schemas.microsoft.com/office/drawing/2014/main" id="{14B800A6-44A5-4080-AB51-8EF199AC71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1916" y="1824613"/>
              <a:ext cx="272832" cy="36933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i="1" dirty="0">
                  <a:latin typeface="DK Crayon Crumble" panose="03070001040701010105" pitchFamily="66" charset="0"/>
                  <a:cs typeface="Times New Roman" pitchFamily="18" charset="0"/>
                </a:rPr>
                <a:t> </a:t>
              </a:r>
            </a:p>
          </p:txBody>
        </p:sp>
        <p:sp>
          <p:nvSpPr>
            <p:cNvPr id="39" name="Rectangle 42">
              <a:extLst>
                <a:ext uri="{FF2B5EF4-FFF2-40B4-BE49-F238E27FC236}">
                  <a16:creationId xmlns:a16="http://schemas.microsoft.com/office/drawing/2014/main" id="{DF7FF4DD-FCD6-4087-8F63-B8AC36C03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3910" y="1662585"/>
              <a:ext cx="1028700" cy="685800"/>
            </a:xfrm>
            <a:prstGeom prst="round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40" name="Text Box 43">
              <a:extLst>
                <a:ext uri="{FF2B5EF4-FFF2-40B4-BE49-F238E27FC236}">
                  <a16:creationId xmlns:a16="http://schemas.microsoft.com/office/drawing/2014/main" id="{9D626814-1D0D-486D-BFA2-AFC14A375C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76810" y="1817971"/>
              <a:ext cx="342900" cy="228600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dirty="0">
                  <a:latin typeface="DK Crayon Crumble" panose="03070001040701010105" pitchFamily="66" charset="0"/>
                  <a:cs typeface="Times New Roman" pitchFamily="18" charset="0"/>
                </a:rPr>
                <a:t>M</a:t>
              </a:r>
              <a:r>
                <a:rPr lang="en-US" altLang="en-US" sz="1200" b="1" dirty="0"/>
                <a:t> 	</a:t>
              </a:r>
            </a:p>
          </p:txBody>
        </p:sp>
        <p:sp>
          <p:nvSpPr>
            <p:cNvPr id="42" name="Line 45">
              <a:extLst>
                <a:ext uri="{FF2B5EF4-FFF2-40B4-BE49-F238E27FC236}">
                  <a16:creationId xmlns:a16="http://schemas.microsoft.com/office/drawing/2014/main" id="{6F451BF1-F56E-43D7-84D3-9EC0ED15E0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76710" y="1906157"/>
              <a:ext cx="571500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6">
              <a:extLst>
                <a:ext uri="{FF2B5EF4-FFF2-40B4-BE49-F238E27FC236}">
                  <a16:creationId xmlns:a16="http://schemas.microsoft.com/office/drawing/2014/main" id="{4B667E9E-59EE-45C6-BF10-AB0C838B86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33810" y="2108901"/>
              <a:ext cx="914400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5" name="Rectangle 52">
              <a:extLst>
                <a:ext uri="{FF2B5EF4-FFF2-40B4-BE49-F238E27FC236}">
                  <a16:creationId xmlns:a16="http://schemas.microsoft.com/office/drawing/2014/main" id="{02ED33A8-C945-46CA-9B25-E2607709F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0957" y="1654882"/>
              <a:ext cx="513080" cy="39943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sz="2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kx</a:t>
              </a:r>
              <a:r>
                <a:rPr lang="en-US" altLang="en-US" sz="2800" dirty="0">
                  <a:latin typeface="Times New Roman" pitchFamily="18" charset="0"/>
                </a:rPr>
                <a:t> </a:t>
              </a:r>
            </a:p>
          </p:txBody>
        </p:sp>
        <p:graphicFrame>
          <p:nvGraphicFramePr>
            <p:cNvPr id="48" name="Object 47">
              <a:extLst>
                <a:ext uri="{FF2B5EF4-FFF2-40B4-BE49-F238E27FC236}">
                  <a16:creationId xmlns:a16="http://schemas.microsoft.com/office/drawing/2014/main" id="{2F8CA0B2-E3D2-425B-AD26-8F3F56F8BE7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807102" y="1952164"/>
            <a:ext cx="444860" cy="2738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8" name="Equation" r:id="rId5" imgW="266400" imgH="164880" progId="Equation.DSMT4">
                    <p:embed/>
                  </p:oleObj>
                </mc:Choice>
                <mc:Fallback>
                  <p:oleObj name="Equation" r:id="rId5" imgW="266400" imgH="164880" progId="Equation.DSMT4">
                    <p:embed/>
                    <p:pic>
                      <p:nvPicPr>
                        <p:cNvPr id="48" name="Object 47">
                          <a:extLst>
                            <a:ext uri="{FF2B5EF4-FFF2-40B4-BE49-F238E27FC236}">
                              <a16:creationId xmlns:a16="http://schemas.microsoft.com/office/drawing/2014/main" id="{2F8CA0B2-E3D2-425B-AD26-8F3F56F8BE7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07102" y="1952164"/>
                          <a:ext cx="444860" cy="27389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1A49945-8434-4778-A12E-CF278A9DC2F7}"/>
              </a:ext>
            </a:extLst>
          </p:cNvPr>
          <p:cNvSpPr txBox="1"/>
          <p:nvPr/>
        </p:nvSpPr>
        <p:spPr>
          <a:xfrm>
            <a:off x="7522121" y="5587923"/>
            <a:ext cx="354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FBD of mass M</a:t>
            </a:r>
          </a:p>
        </p:txBody>
      </p:sp>
      <p:graphicFrame>
        <p:nvGraphicFramePr>
          <p:cNvPr id="41" name="Content Placeholder 40">
            <a:extLst>
              <a:ext uri="{FF2B5EF4-FFF2-40B4-BE49-F238E27FC236}">
                <a16:creationId xmlns:a16="http://schemas.microsoft.com/office/drawing/2014/main" id="{AD49EA65-8A7A-42C9-87AB-3DF36FB306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4091148"/>
              </p:ext>
            </p:extLst>
          </p:nvPr>
        </p:nvGraphicFramePr>
        <p:xfrm>
          <a:off x="5299360" y="2701191"/>
          <a:ext cx="1942155" cy="547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" name="Equation" r:id="rId7" imgW="812520" imgH="228600" progId="Equation.DSMT4">
                  <p:embed/>
                </p:oleObj>
              </mc:Choice>
              <mc:Fallback>
                <p:oleObj name="Equation" r:id="rId7" imgW="812520" imgH="228600" progId="Equation.DSMT4">
                  <p:embed/>
                  <p:pic>
                    <p:nvPicPr>
                      <p:cNvPr id="44" name="Content Placeholder 40">
                        <a:extLst>
                          <a:ext uri="{FF2B5EF4-FFF2-40B4-BE49-F238E27FC236}">
                            <a16:creationId xmlns:a16="http://schemas.microsoft.com/office/drawing/2014/main" id="{30393FC6-56A1-4CE7-8607-981DF4BE9D7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9360" y="2701191"/>
                        <a:ext cx="1942155" cy="54708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Line 35">
            <a:extLst>
              <a:ext uri="{FF2B5EF4-FFF2-40B4-BE49-F238E27FC236}">
                <a16:creationId xmlns:a16="http://schemas.microsoft.com/office/drawing/2014/main" id="{CFFC40E2-DC52-44F5-9DF3-7D63DC047F6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99998" y="4769727"/>
            <a:ext cx="720402" cy="0"/>
          </a:xfrm>
          <a:prstGeom prst="line">
            <a:avLst/>
          </a:prstGeom>
          <a:noFill/>
          <a:ln w="28575">
            <a:solidFill>
              <a:schemeClr val="accent2">
                <a:lumMod val="75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51" name="Content Placeholder 40">
            <a:extLst>
              <a:ext uri="{FF2B5EF4-FFF2-40B4-BE49-F238E27FC236}">
                <a16:creationId xmlns:a16="http://schemas.microsoft.com/office/drawing/2014/main" id="{B3BB86DD-BDE6-4B76-AFAF-7B87AC47D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505419"/>
              </p:ext>
            </p:extLst>
          </p:nvPr>
        </p:nvGraphicFramePr>
        <p:xfrm>
          <a:off x="10828773" y="4571085"/>
          <a:ext cx="304800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0" name="Equation" r:id="rId9" imgW="126720" imgH="164880" progId="Equation.DSMT4">
                  <p:embed/>
                </p:oleObj>
              </mc:Choice>
              <mc:Fallback>
                <p:oleObj name="Equation" r:id="rId9" imgW="126720" imgH="164880" progId="Equation.DSMT4">
                  <p:embed/>
                  <p:pic>
                    <p:nvPicPr>
                      <p:cNvPr id="41" name="Content Placeholder 40">
                        <a:extLst>
                          <a:ext uri="{FF2B5EF4-FFF2-40B4-BE49-F238E27FC236}">
                            <a16:creationId xmlns:a16="http://schemas.microsoft.com/office/drawing/2014/main" id="{AD49EA65-8A7A-42C9-87AB-3DF36FB306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28773" y="4571085"/>
                        <a:ext cx="304800" cy="3952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3017308-60A1-46CA-A232-F2BDB4528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12</a:t>
            </a:fld>
            <a:endParaRPr lang="en-US"/>
          </a:p>
        </p:txBody>
      </p:sp>
      <p:pic>
        <p:nvPicPr>
          <p:cNvPr id="1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05DD3F7-266F-48A0-BBCA-358F3A6F34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33400" y="57424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6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60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1E53-1D20-436C-AB1A-B9DBE52F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Undamped Forced Vibration</a:t>
            </a:r>
          </a:p>
        </p:txBody>
      </p:sp>
      <p:graphicFrame>
        <p:nvGraphicFramePr>
          <p:cNvPr id="44" name="Content Placeholder 40">
            <a:extLst>
              <a:ext uri="{FF2B5EF4-FFF2-40B4-BE49-F238E27FC236}">
                <a16:creationId xmlns:a16="http://schemas.microsoft.com/office/drawing/2014/main" id="{EDFA5392-4B13-42C6-BBE7-D460AFDAA41C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46661"/>
              </p:ext>
            </p:extLst>
          </p:nvPr>
        </p:nvGraphicFramePr>
        <p:xfrm>
          <a:off x="8435975" y="1776413"/>
          <a:ext cx="3103563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9" name="Equation" r:id="rId5" imgW="1244520" imgH="228600" progId="Equation.DSMT4">
                  <p:embed/>
                </p:oleObj>
              </mc:Choice>
              <mc:Fallback>
                <p:oleObj name="Equation" r:id="rId5" imgW="1244520" imgH="228600" progId="Equation.DSMT4">
                  <p:embed/>
                  <p:pic>
                    <p:nvPicPr>
                      <p:cNvPr id="41" name="Content Placeholder 40">
                        <a:extLst>
                          <a:ext uri="{FF2B5EF4-FFF2-40B4-BE49-F238E27FC236}">
                            <a16:creationId xmlns:a16="http://schemas.microsoft.com/office/drawing/2014/main" id="{360AA2C1-DF38-4523-9362-F4FDE12132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35975" y="1776413"/>
                        <a:ext cx="3103563" cy="5699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2BCF4E1E-4C0C-4388-978C-33AA318FC1B7}"/>
              </a:ext>
            </a:extLst>
          </p:cNvPr>
          <p:cNvGrpSpPr/>
          <p:nvPr/>
        </p:nvGrpSpPr>
        <p:grpSpPr>
          <a:xfrm>
            <a:off x="1342650" y="2083470"/>
            <a:ext cx="4431607" cy="2820711"/>
            <a:chOff x="2286000" y="2138707"/>
            <a:chExt cx="4953000" cy="2992162"/>
          </a:xfrm>
        </p:grpSpPr>
        <p:grpSp>
          <p:nvGrpSpPr>
            <p:cNvPr id="5" name="Group 22">
              <a:extLst>
                <a:ext uri="{FF2B5EF4-FFF2-40B4-BE49-F238E27FC236}">
                  <a16:creationId xmlns:a16="http://schemas.microsoft.com/office/drawing/2014/main" id="{AE5B7EBF-2BDA-4768-B33D-784293FBB6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86000" y="2138707"/>
              <a:ext cx="4953000" cy="2413200"/>
              <a:chOff x="7606382" y="1902815"/>
              <a:chExt cx="2413765" cy="1223996"/>
            </a:xfrm>
          </p:grpSpPr>
          <p:grpSp>
            <p:nvGrpSpPr>
              <p:cNvPr id="12" name="Group 26">
                <a:extLst>
                  <a:ext uri="{FF2B5EF4-FFF2-40B4-BE49-F238E27FC236}">
                    <a16:creationId xmlns:a16="http://schemas.microsoft.com/office/drawing/2014/main" id="{12AFFA15-B4C3-4361-8442-7C1E99DFE0D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7606382" y="1902815"/>
                <a:ext cx="2413765" cy="1223996"/>
                <a:chOff x="179423" y="211073"/>
                <a:chExt cx="3695777" cy="1149176"/>
              </a:xfrm>
            </p:grpSpPr>
            <p:grpSp>
              <p:nvGrpSpPr>
                <p:cNvPr id="14" name="Group 44">
                  <a:extLst>
                    <a:ext uri="{FF2B5EF4-FFF2-40B4-BE49-F238E27FC236}">
                      <a16:creationId xmlns:a16="http://schemas.microsoft.com/office/drawing/2014/main" id="{E9ADF27C-20B9-44BD-9DC1-A2F6290DE5DE}"/>
                    </a:ext>
                  </a:extLst>
                </p:cNvPr>
                <p:cNvGrpSpPr/>
                <p:nvPr/>
              </p:nvGrpSpPr>
              <p:grpSpPr>
                <a:xfrm>
                  <a:off x="179423" y="211073"/>
                  <a:ext cx="3240361" cy="1149176"/>
                  <a:chOff x="1367645" y="4097478"/>
                  <a:chExt cx="3240364" cy="1874095"/>
                </a:xfrm>
              </p:grpSpPr>
              <p:sp>
                <p:nvSpPr>
                  <p:cNvPr id="16" name="Freeform 13">
                    <a:extLst>
                      <a:ext uri="{FF2B5EF4-FFF2-40B4-BE49-F238E27FC236}">
                        <a16:creationId xmlns:a16="http://schemas.microsoft.com/office/drawing/2014/main" id="{CAEE759C-4075-42DD-AFD7-89C55DC68D7F}"/>
                      </a:ext>
                    </a:extLst>
                  </p:cNvPr>
                  <p:cNvSpPr/>
                  <p:nvPr/>
                </p:nvSpPr>
                <p:spPr>
                  <a:xfrm>
                    <a:off x="1612604" y="5153852"/>
                    <a:ext cx="1962152" cy="233363"/>
                  </a:xfrm>
                  <a:custGeom>
                    <a:avLst/>
                    <a:gdLst>
                      <a:gd name="connsiteX0" fmla="*/ 0 w 1962150"/>
                      <a:gd name="connsiteY0" fmla="*/ 123825 h 233363"/>
                      <a:gd name="connsiteX1" fmla="*/ 347662 w 1962150"/>
                      <a:gd name="connsiteY1" fmla="*/ 128588 h 233363"/>
                      <a:gd name="connsiteX2" fmla="*/ 447675 w 1962150"/>
                      <a:gd name="connsiteY2" fmla="*/ 9525 h 233363"/>
                      <a:gd name="connsiteX3" fmla="*/ 619125 w 1962150"/>
                      <a:gd name="connsiteY3" fmla="*/ 219075 h 233363"/>
                      <a:gd name="connsiteX4" fmla="*/ 804862 w 1962150"/>
                      <a:gd name="connsiteY4" fmla="*/ 0 h 233363"/>
                      <a:gd name="connsiteX5" fmla="*/ 1000125 w 1962150"/>
                      <a:gd name="connsiteY5" fmla="*/ 233363 h 233363"/>
                      <a:gd name="connsiteX6" fmla="*/ 1181100 w 1962150"/>
                      <a:gd name="connsiteY6" fmla="*/ 19050 h 233363"/>
                      <a:gd name="connsiteX7" fmla="*/ 1347787 w 1962150"/>
                      <a:gd name="connsiteY7" fmla="*/ 223838 h 233363"/>
                      <a:gd name="connsiteX8" fmla="*/ 1528762 w 1962150"/>
                      <a:gd name="connsiteY8" fmla="*/ 9525 h 233363"/>
                      <a:gd name="connsiteX9" fmla="*/ 1614487 w 1962150"/>
                      <a:gd name="connsiteY9" fmla="*/ 114300 h 233363"/>
                      <a:gd name="connsiteX10" fmla="*/ 1962150 w 1962150"/>
                      <a:gd name="connsiteY10" fmla="*/ 109538 h 233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62150" h="233363">
                        <a:moveTo>
                          <a:pt x="0" y="123825"/>
                        </a:moveTo>
                        <a:lnTo>
                          <a:pt x="347662" y="128588"/>
                        </a:lnTo>
                        <a:lnTo>
                          <a:pt x="447675" y="9525"/>
                        </a:lnTo>
                        <a:lnTo>
                          <a:pt x="619125" y="219075"/>
                        </a:lnTo>
                        <a:lnTo>
                          <a:pt x="804862" y="0"/>
                        </a:lnTo>
                        <a:lnTo>
                          <a:pt x="1000125" y="233363"/>
                        </a:lnTo>
                        <a:lnTo>
                          <a:pt x="1181100" y="19050"/>
                        </a:lnTo>
                        <a:lnTo>
                          <a:pt x="1347787" y="223838"/>
                        </a:lnTo>
                        <a:lnTo>
                          <a:pt x="1528762" y="9525"/>
                        </a:lnTo>
                        <a:lnTo>
                          <a:pt x="1614487" y="114300"/>
                        </a:lnTo>
                        <a:lnTo>
                          <a:pt x="1962150" y="109538"/>
                        </a:lnTo>
                      </a:path>
                    </a:pathLst>
                  </a:cu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21E05283-2181-43AC-829D-A88167F91210}"/>
                      </a:ext>
                    </a:extLst>
                  </p:cNvPr>
                  <p:cNvSpPr/>
                  <p:nvPr/>
                </p:nvSpPr>
                <p:spPr>
                  <a:xfrm>
                    <a:off x="1367645" y="4097478"/>
                    <a:ext cx="216025" cy="1872208"/>
                  </a:xfrm>
                  <a:prstGeom prst="rect">
                    <a:avLst/>
                  </a:prstGeom>
                  <a:pattFill prst="wdUpDiag">
                    <a:fgClr>
                      <a:schemeClr val="tx1"/>
                    </a:fgClr>
                    <a:bgClr>
                      <a:schemeClr val="bg1">
                        <a:lumMod val="85000"/>
                      </a:schemeClr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FD646C40-F5C5-452F-BEB3-C7750CA6505D}"/>
                      </a:ext>
                    </a:extLst>
                  </p:cNvPr>
                  <p:cNvCxnSpPr/>
                  <p:nvPr/>
                </p:nvCxnSpPr>
                <p:spPr>
                  <a:xfrm>
                    <a:off x="1600686" y="4099573"/>
                    <a:ext cx="0" cy="1872000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D45CF159-2671-4BC0-8558-C2A41290DB2F}"/>
                      </a:ext>
                    </a:extLst>
                  </p:cNvPr>
                  <p:cNvSpPr/>
                  <p:nvPr/>
                </p:nvSpPr>
                <p:spPr>
                  <a:xfrm>
                    <a:off x="3574757" y="4315493"/>
                    <a:ext cx="1033252" cy="1440161"/>
                  </a:xfrm>
                  <a:prstGeom prst="rect">
                    <a:avLst/>
                  </a:prstGeom>
                  <a:gradFill>
                    <a:gsLst>
                      <a:gs pos="0">
                        <a:schemeClr val="tx1">
                          <a:alpha val="50000"/>
                        </a:schemeClr>
                      </a:gs>
                      <a:gs pos="50000">
                        <a:schemeClr val="bg1">
                          <a:alpha val="50000"/>
                        </a:schemeClr>
                      </a:gs>
                      <a:gs pos="100000">
                        <a:schemeClr val="tx1">
                          <a:alpha val="50000"/>
                        </a:schemeClr>
                      </a:gs>
                    </a:gsLst>
                    <a:lin ang="5400000" scaled="0"/>
                  </a:gra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6C82A6BD-FFFB-4473-9B83-50407312710B}"/>
                      </a:ext>
                    </a:extLst>
                  </p:cNvPr>
                  <p:cNvSpPr txBox="1"/>
                  <p:nvPr/>
                </p:nvSpPr>
                <p:spPr>
                  <a:xfrm>
                    <a:off x="2276283" y="4630801"/>
                    <a:ext cx="863315" cy="43023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3000" i="1" dirty="0">
                        <a:latin typeface="Times New Roman" pitchFamily="18" charset="0"/>
                        <a:cs typeface="Times New Roman" pitchFamily="18" charset="0"/>
                      </a:rPr>
                      <a:t>k</a:t>
                    </a:r>
                    <a:endParaRPr lang="en-IN" sz="3000" baseline="-25000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C161A04F-B449-45D0-979B-0AB7E14F3210}"/>
                      </a:ext>
                    </a:extLst>
                  </p:cNvPr>
                  <p:cNvSpPr txBox="1"/>
                  <p:nvPr/>
                </p:nvSpPr>
                <p:spPr>
                  <a:xfrm>
                    <a:off x="2434739" y="5438775"/>
                    <a:ext cx="806264" cy="31072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endParaRPr lang="en-IN" sz="3000" baseline="-25000" dirty="0">
                      <a:latin typeface="Times New Roman" pitchFamily="18" charset="0"/>
                      <a:cs typeface="Times New Roman" pitchFamily="18" charset="0"/>
                    </a:endParaRPr>
                  </a:p>
                </p:txBody>
              </p:sp>
            </p:grpSp>
            <p:cxnSp>
              <p:nvCxnSpPr>
                <p:cNvPr id="15" name="Straight Arrow Connector 14">
                  <a:extLst>
                    <a:ext uri="{FF2B5EF4-FFF2-40B4-BE49-F238E27FC236}">
                      <a16:creationId xmlns:a16="http://schemas.microsoft.com/office/drawing/2014/main" id="{59C05C07-7497-4679-897D-FF7CA4A4AB07}"/>
                    </a:ext>
                  </a:extLst>
                </p:cNvPr>
                <p:cNvCxnSpPr/>
                <p:nvPr/>
              </p:nvCxnSpPr>
              <p:spPr>
                <a:xfrm>
                  <a:off x="3083112" y="816073"/>
                  <a:ext cx="792088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oval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6FEBF8-3792-4AD3-9667-E2D7AC026341}"/>
                  </a:ext>
                </a:extLst>
              </p:cNvPr>
              <p:cNvSpPr txBox="1"/>
              <p:nvPr/>
            </p:nvSpPr>
            <p:spPr>
              <a:xfrm>
                <a:off x="9136560" y="2376881"/>
                <a:ext cx="563843" cy="280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endParaRPr lang="en-IN" sz="3000" baseline="-25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grpSp>
          <p:nvGrpSpPr>
            <p:cNvPr id="6" name="Group 65">
              <a:extLst>
                <a:ext uri="{FF2B5EF4-FFF2-40B4-BE49-F238E27FC236}">
                  <a16:creationId xmlns:a16="http://schemas.microsoft.com/office/drawing/2014/main" id="{D4BD94BF-5902-45C3-A8EB-72F14A9657E5}"/>
                </a:ext>
              </a:extLst>
            </p:cNvPr>
            <p:cNvGrpSpPr/>
            <p:nvPr/>
          </p:nvGrpSpPr>
          <p:grpSpPr>
            <a:xfrm>
              <a:off x="5254970" y="4283669"/>
              <a:ext cx="1322098" cy="438230"/>
              <a:chOff x="5351086" y="2253763"/>
              <a:chExt cx="604918" cy="20868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E607287-18D4-439A-8A68-792839A0C781}"/>
                  </a:ext>
                </a:extLst>
              </p:cNvPr>
              <p:cNvSpPr/>
              <p:nvPr/>
            </p:nvSpPr>
            <p:spPr>
              <a:xfrm>
                <a:off x="5351086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48BC200-AEB9-481A-ABC5-E4F0D90DAF1B}"/>
                  </a:ext>
                </a:extLst>
              </p:cNvPr>
              <p:cNvSpPr/>
              <p:nvPr/>
            </p:nvSpPr>
            <p:spPr>
              <a:xfrm>
                <a:off x="5727404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7" name="Group 66">
              <a:extLst>
                <a:ext uri="{FF2B5EF4-FFF2-40B4-BE49-F238E27FC236}">
                  <a16:creationId xmlns:a16="http://schemas.microsoft.com/office/drawing/2014/main" id="{5470573F-F5ED-4671-A25B-21DE69F86F2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3295" y="4759146"/>
              <a:ext cx="2225629" cy="371723"/>
              <a:chOff x="1467849" y="4367027"/>
              <a:chExt cx="1524000" cy="17701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1AA374F-5E03-4035-9715-B2B09EF13617}"/>
                  </a:ext>
                </a:extLst>
              </p:cNvPr>
              <p:cNvCxnSpPr/>
              <p:nvPr/>
            </p:nvCxnSpPr>
            <p:spPr>
              <a:xfrm>
                <a:off x="1467849" y="4367027"/>
                <a:ext cx="1524000" cy="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5CB016E-4C58-4CB6-938D-DBB332B4B7D3}"/>
                  </a:ext>
                </a:extLst>
              </p:cNvPr>
              <p:cNvSpPr/>
              <p:nvPr/>
            </p:nvSpPr>
            <p:spPr>
              <a:xfrm>
                <a:off x="1467849" y="4383620"/>
                <a:ext cx="1524000" cy="160422"/>
              </a:xfrm>
              <a:prstGeom prst="rect">
                <a:avLst/>
              </a:prstGeom>
              <a:pattFill prst="wdUpDiag">
                <a:fgClr>
                  <a:schemeClr val="tx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aphicFrame>
        <p:nvGraphicFramePr>
          <p:cNvPr id="41" name="Content Placeholder 40">
            <a:extLst>
              <a:ext uri="{FF2B5EF4-FFF2-40B4-BE49-F238E27FC236}">
                <a16:creationId xmlns:a16="http://schemas.microsoft.com/office/drawing/2014/main" id="{AD49EA65-8A7A-42C9-87AB-3DF36FB306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99360" y="2701191"/>
          <a:ext cx="1942155" cy="547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0" name="Equation" r:id="rId7" imgW="812520" imgH="228600" progId="Equation.DSMT4">
                  <p:embed/>
                </p:oleObj>
              </mc:Choice>
              <mc:Fallback>
                <p:oleObj name="Equation" r:id="rId7" imgW="812520" imgH="228600" progId="Equation.DSMT4">
                  <p:embed/>
                  <p:pic>
                    <p:nvPicPr>
                      <p:cNvPr id="41" name="Content Placeholder 40">
                        <a:extLst>
                          <a:ext uri="{FF2B5EF4-FFF2-40B4-BE49-F238E27FC236}">
                            <a16:creationId xmlns:a16="http://schemas.microsoft.com/office/drawing/2014/main" id="{AD49EA65-8A7A-42C9-87AB-3DF36FB306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9360" y="2701191"/>
                        <a:ext cx="1942155" cy="54708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9EC5DC20-BF40-4D30-84B4-2F5C4DE5C27C}"/>
              </a:ext>
            </a:extLst>
          </p:cNvPr>
          <p:cNvSpPr/>
          <p:nvPr/>
        </p:nvSpPr>
        <p:spPr>
          <a:xfrm>
            <a:off x="8339349" y="1214749"/>
            <a:ext cx="32191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FBD we get,</a:t>
            </a:r>
          </a:p>
        </p:txBody>
      </p:sp>
      <p:graphicFrame>
        <p:nvGraphicFramePr>
          <p:cNvPr id="46" name="Content Placeholder 40">
            <a:extLst>
              <a:ext uri="{FF2B5EF4-FFF2-40B4-BE49-F238E27FC236}">
                <a16:creationId xmlns:a16="http://schemas.microsoft.com/office/drawing/2014/main" id="{5853E820-8DE3-4F4A-9876-DC0044F10B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3204873"/>
              </p:ext>
            </p:extLst>
          </p:nvPr>
        </p:nvGraphicFramePr>
        <p:xfrm>
          <a:off x="8602664" y="2392862"/>
          <a:ext cx="3253316" cy="1024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1" name="Equation" r:id="rId9" imgW="1244520" imgH="393480" progId="Equation.DSMT4">
                  <p:embed/>
                </p:oleObj>
              </mc:Choice>
              <mc:Fallback>
                <p:oleObj name="Equation" r:id="rId9" imgW="1244520" imgH="393480" progId="Equation.DSMT4">
                  <p:embed/>
                  <p:pic>
                    <p:nvPicPr>
                      <p:cNvPr id="44" name="Content Placeholder 40">
                        <a:extLst>
                          <a:ext uri="{FF2B5EF4-FFF2-40B4-BE49-F238E27FC236}">
                            <a16:creationId xmlns:a16="http://schemas.microsoft.com/office/drawing/2014/main" id="{30393FC6-56A1-4CE7-8607-981DF4BE9D7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02664" y="2392862"/>
                        <a:ext cx="3253316" cy="102461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294CD20B-2837-443F-8FB7-394697E3EA73}"/>
              </a:ext>
            </a:extLst>
          </p:cNvPr>
          <p:cNvSpPr/>
          <p:nvPr/>
        </p:nvSpPr>
        <p:spPr>
          <a:xfrm>
            <a:off x="8339349" y="2442975"/>
            <a:ext cx="3642574" cy="104384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8003DC3-7593-4485-A231-90ED016B4D2B}"/>
              </a:ext>
            </a:extLst>
          </p:cNvPr>
          <p:cNvSpPr/>
          <p:nvPr/>
        </p:nvSpPr>
        <p:spPr>
          <a:xfrm>
            <a:off x="7531442" y="2850775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714DF96-C448-46E6-80EF-048CBD911D45}"/>
              </a:ext>
            </a:extLst>
          </p:cNvPr>
          <p:cNvSpPr txBox="1"/>
          <p:nvPr/>
        </p:nvSpPr>
        <p:spPr>
          <a:xfrm>
            <a:off x="7241515" y="3649054"/>
            <a:ext cx="51447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order non homogeneous differential equation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6A093D-BE2C-44D1-958E-179A7682A71A}"/>
              </a:ext>
            </a:extLst>
          </p:cNvPr>
          <p:cNvSpPr/>
          <p:nvPr/>
        </p:nvSpPr>
        <p:spPr>
          <a:xfrm>
            <a:off x="7247478" y="4775678"/>
            <a:ext cx="47344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 will have two parts</a:t>
            </a:r>
          </a:p>
          <a:p>
            <a:pPr marL="457200" indent="-457200" algn="just">
              <a:buAutoNum type="alphaLcParenR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Complementary Solution </a:t>
            </a:r>
          </a:p>
          <a:p>
            <a:pPr marL="457200" indent="-457200" algn="just">
              <a:buAutoNum type="alphaLcParenR"/>
            </a:pP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Particular Solution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28B2F-F0B2-46EA-A5A2-9B9BE015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13</a:t>
            </a:fld>
            <a:endParaRPr lang="en-US"/>
          </a:p>
        </p:txBody>
      </p:sp>
      <p:pic>
        <p:nvPicPr>
          <p:cNvPr id="1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94F735A-E384-4622-8F75-307AAEC144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68318" y="56712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1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9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17D5-2DF7-4B71-88FA-98EA8A1D5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1393"/>
            <a:ext cx="10515600" cy="1091142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Complementary Solution </a:t>
            </a:r>
            <a:br>
              <a:rPr lang="en-IN" b="1" dirty="0">
                <a:solidFill>
                  <a:srgbClr val="FF0000"/>
                </a:solidFill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32317-C379-43F9-A976-23F1B4AB5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determined by putting right hand side equal to zero.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or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Content Placeholder 40">
            <a:extLst>
              <a:ext uri="{FF2B5EF4-FFF2-40B4-BE49-F238E27FC236}">
                <a16:creationId xmlns:a16="http://schemas.microsoft.com/office/drawing/2014/main" id="{09B921C8-91DA-4040-8DF9-4B65A73E8C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162477"/>
              </p:ext>
            </p:extLst>
          </p:nvPr>
        </p:nvGraphicFramePr>
        <p:xfrm>
          <a:off x="3052233" y="2405063"/>
          <a:ext cx="1990725" cy="1023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7" name="Equation" r:id="rId5" imgW="761760" imgH="393480" progId="Equation.DSMT4">
                  <p:embed/>
                </p:oleObj>
              </mc:Choice>
              <mc:Fallback>
                <p:oleObj name="Equation" r:id="rId5" imgW="761760" imgH="393480" progId="Equation.DSMT4">
                  <p:embed/>
                  <p:pic>
                    <p:nvPicPr>
                      <p:cNvPr id="46" name="Content Placeholder 40">
                        <a:extLst>
                          <a:ext uri="{FF2B5EF4-FFF2-40B4-BE49-F238E27FC236}">
                            <a16:creationId xmlns:a16="http://schemas.microsoft.com/office/drawing/2014/main" id="{5853E820-8DE3-4F4A-9876-DC0044F10B3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2233" y="2405063"/>
                        <a:ext cx="1990725" cy="10239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ontent Placeholder 40">
            <a:extLst>
              <a:ext uri="{FF2B5EF4-FFF2-40B4-BE49-F238E27FC236}">
                <a16:creationId xmlns:a16="http://schemas.microsoft.com/office/drawing/2014/main" id="{D183F21E-AC0C-4127-8D9A-F38D7E6490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9196783"/>
              </p:ext>
            </p:extLst>
          </p:nvPr>
        </p:nvGraphicFramePr>
        <p:xfrm>
          <a:off x="2279650" y="3687763"/>
          <a:ext cx="39481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8" name="Equation" r:id="rId7" imgW="1511280" imgH="241200" progId="Equation.DSMT4">
                  <p:embed/>
                </p:oleObj>
              </mc:Choice>
              <mc:Fallback>
                <p:oleObj name="Equation" r:id="rId7" imgW="1511280" imgH="241200" progId="Equation.DSMT4">
                  <p:embed/>
                  <p:pic>
                    <p:nvPicPr>
                      <p:cNvPr id="46" name="Content Placeholder 40">
                        <a:extLst>
                          <a:ext uri="{FF2B5EF4-FFF2-40B4-BE49-F238E27FC236}">
                            <a16:creationId xmlns:a16="http://schemas.microsoft.com/office/drawing/2014/main" id="{5853E820-8DE3-4F4A-9876-DC0044F10B3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79650" y="3687763"/>
                        <a:ext cx="3948113" cy="62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E851FB96-5107-41DC-814D-87EA8E06DD64}"/>
              </a:ext>
            </a:extLst>
          </p:cNvPr>
          <p:cNvSpPr/>
          <p:nvPr/>
        </p:nvSpPr>
        <p:spPr>
          <a:xfrm>
            <a:off x="1655576" y="3877335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7" name="Content Placeholder 40">
            <a:extLst>
              <a:ext uri="{FF2B5EF4-FFF2-40B4-BE49-F238E27FC236}">
                <a16:creationId xmlns:a16="http://schemas.microsoft.com/office/drawing/2014/main" id="{BD83D4EB-F259-4194-8ADF-EB12F154F0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07685"/>
              </p:ext>
            </p:extLst>
          </p:nvPr>
        </p:nvGraphicFramePr>
        <p:xfrm>
          <a:off x="2779713" y="4805363"/>
          <a:ext cx="3084512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9" name="Equation" r:id="rId9" imgW="1180800" imgH="241200" progId="Equation.DSMT4">
                  <p:embed/>
                </p:oleObj>
              </mc:Choice>
              <mc:Fallback>
                <p:oleObj name="Equation" r:id="rId9" imgW="1180800" imgH="241200" progId="Equation.DSMT4">
                  <p:embed/>
                  <p:pic>
                    <p:nvPicPr>
                      <p:cNvPr id="5" name="Content Placeholder 40">
                        <a:extLst>
                          <a:ext uri="{FF2B5EF4-FFF2-40B4-BE49-F238E27FC236}">
                            <a16:creationId xmlns:a16="http://schemas.microsoft.com/office/drawing/2014/main" id="{D183F21E-AC0C-4127-8D9A-F38D7E6490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9713" y="4805363"/>
                        <a:ext cx="3084512" cy="62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E263F2-ABD8-42FE-BA5C-CB3AA67D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14</a:t>
            </a:fld>
            <a:endParaRPr lang="en-US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242248-2058-4ABD-85A1-B2D048AAEA5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33400" y="56570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91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8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D6B8A-E7A5-43EE-BB31-5C3DEBF31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9128"/>
            <a:ext cx="10515600" cy="1325563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Particular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B2748-4DAE-49F6-A59F-EA50257A5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515"/>
            <a:ext cx="10515600" cy="4917018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 motion is periodic therefore, the solution will also be of periodic form.</a:t>
            </a:r>
          </a:p>
          <a:p>
            <a:pPr algn="just">
              <a:lnSpc>
                <a:spcPct val="10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Double differentiating we get,</a:t>
            </a:r>
          </a:p>
          <a:p>
            <a:pPr algn="just">
              <a:lnSpc>
                <a:spcPct val="10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Putting in equation of motion we get,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/>
          </a:p>
        </p:txBody>
      </p:sp>
      <p:graphicFrame>
        <p:nvGraphicFramePr>
          <p:cNvPr id="4" name="Content Placeholder 40">
            <a:extLst>
              <a:ext uri="{FF2B5EF4-FFF2-40B4-BE49-F238E27FC236}">
                <a16:creationId xmlns:a16="http://schemas.microsoft.com/office/drawing/2014/main" id="{D85FDCA8-89E0-4BE3-9C6E-3104560B00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884215"/>
              </p:ext>
            </p:extLst>
          </p:nvPr>
        </p:nvGraphicFramePr>
        <p:xfrm>
          <a:off x="3551767" y="2035638"/>
          <a:ext cx="2408764" cy="595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3" name="Equation" r:id="rId5" imgW="939600" imgH="241200" progId="Equation.DSMT4">
                  <p:embed/>
                </p:oleObj>
              </mc:Choice>
              <mc:Fallback>
                <p:oleObj name="Equation" r:id="rId5" imgW="939600" imgH="241200" progId="Equation.DSMT4">
                  <p:embed/>
                  <p:pic>
                    <p:nvPicPr>
                      <p:cNvPr id="7" name="Content Placeholder 40">
                        <a:extLst>
                          <a:ext uri="{FF2B5EF4-FFF2-40B4-BE49-F238E27FC236}">
                            <a16:creationId xmlns:a16="http://schemas.microsoft.com/office/drawing/2014/main" id="{BD83D4EB-F259-4194-8ADF-EB12F154F0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51767" y="2035638"/>
                        <a:ext cx="2408764" cy="5951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ontent Placeholder 40">
            <a:extLst>
              <a:ext uri="{FF2B5EF4-FFF2-40B4-BE49-F238E27FC236}">
                <a16:creationId xmlns:a16="http://schemas.microsoft.com/office/drawing/2014/main" id="{0F54D485-E2C2-480D-80D1-6CBB6D5C0A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4717922"/>
              </p:ext>
            </p:extLst>
          </p:nvPr>
        </p:nvGraphicFramePr>
        <p:xfrm>
          <a:off x="3576638" y="3063875"/>
          <a:ext cx="2767012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4" name="Equation" r:id="rId7" imgW="1079280" imgH="241200" progId="Equation.DSMT4">
                  <p:embed/>
                </p:oleObj>
              </mc:Choice>
              <mc:Fallback>
                <p:oleObj name="Equation" r:id="rId7" imgW="1079280" imgH="241200" progId="Equation.DSMT4">
                  <p:embed/>
                  <p:pic>
                    <p:nvPicPr>
                      <p:cNvPr id="4" name="Content Placeholder 40">
                        <a:extLst>
                          <a:ext uri="{FF2B5EF4-FFF2-40B4-BE49-F238E27FC236}">
                            <a16:creationId xmlns:a16="http://schemas.microsoft.com/office/drawing/2014/main" id="{D85FDCA8-89E0-4BE3-9C6E-3104560B00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76638" y="3063875"/>
                        <a:ext cx="2767012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ontent Placeholder 40">
            <a:extLst>
              <a:ext uri="{FF2B5EF4-FFF2-40B4-BE49-F238E27FC236}">
                <a16:creationId xmlns:a16="http://schemas.microsoft.com/office/drawing/2014/main" id="{712DFDFE-CCDF-437E-AAA8-7A7D1F0D2E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191484"/>
              </p:ext>
            </p:extLst>
          </p:nvPr>
        </p:nvGraphicFramePr>
        <p:xfrm>
          <a:off x="2898241" y="4172966"/>
          <a:ext cx="5432692" cy="861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5" name="Equation" r:id="rId9" imgW="2387520" imgH="393480" progId="Equation.DSMT4">
                  <p:embed/>
                </p:oleObj>
              </mc:Choice>
              <mc:Fallback>
                <p:oleObj name="Equation" r:id="rId9" imgW="2387520" imgH="393480" progId="Equation.DSMT4">
                  <p:embed/>
                  <p:pic>
                    <p:nvPicPr>
                      <p:cNvPr id="5" name="Content Placeholder 40">
                        <a:extLst>
                          <a:ext uri="{FF2B5EF4-FFF2-40B4-BE49-F238E27FC236}">
                            <a16:creationId xmlns:a16="http://schemas.microsoft.com/office/drawing/2014/main" id="{0F54D485-E2C2-480D-80D1-6CBB6D5C0AD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8241" y="4172966"/>
                        <a:ext cx="5432692" cy="8618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20FE0873-AE97-49B5-BBF2-C5F599B6DF1C}"/>
              </a:ext>
            </a:extLst>
          </p:cNvPr>
          <p:cNvSpPr/>
          <p:nvPr/>
        </p:nvSpPr>
        <p:spPr>
          <a:xfrm>
            <a:off x="2133727" y="3237368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E1B9565-9F02-44A0-ACD8-6DEE38F87F75}"/>
              </a:ext>
            </a:extLst>
          </p:cNvPr>
          <p:cNvSpPr/>
          <p:nvPr/>
        </p:nvSpPr>
        <p:spPr>
          <a:xfrm>
            <a:off x="2068436" y="4469206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0" name="Content Placeholder 40">
            <a:extLst>
              <a:ext uri="{FF2B5EF4-FFF2-40B4-BE49-F238E27FC236}">
                <a16:creationId xmlns:a16="http://schemas.microsoft.com/office/drawing/2014/main" id="{A8AFB9A4-0A61-45E5-BD29-1603B46D8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621644"/>
              </p:ext>
            </p:extLst>
          </p:nvPr>
        </p:nvGraphicFramePr>
        <p:xfrm>
          <a:off x="3754967" y="5110276"/>
          <a:ext cx="2768600" cy="1347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6" name="Equation" r:id="rId11" imgW="1155600" imgH="583920" progId="Equation.DSMT4">
                  <p:embed/>
                </p:oleObj>
              </mc:Choice>
              <mc:Fallback>
                <p:oleObj name="Equation" r:id="rId11" imgW="1155600" imgH="58392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712DFDFE-CCDF-437E-AAA8-7A7D1F0D2E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54967" y="5110276"/>
                        <a:ext cx="2768600" cy="13477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6C033E5D-63DF-449C-9617-966DB7A14F9C}"/>
              </a:ext>
            </a:extLst>
          </p:cNvPr>
          <p:cNvSpPr/>
          <p:nvPr/>
        </p:nvSpPr>
        <p:spPr>
          <a:xfrm>
            <a:off x="3268132" y="5105575"/>
            <a:ext cx="4182535" cy="136295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noFill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5CB327-9F5D-4B82-B7F2-D6BE7991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15</a:t>
            </a:fld>
            <a:endParaRPr lang="en-US"/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A34FC8-8749-4CB1-BC5F-4E3207F934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38200" y="5680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8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3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49F8-7240-4BF1-B364-344A12BE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9D6D-6C20-4F02-B2B3-72CE3F6A7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Hence general solution is 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Transient vibration (free vibration) in case of damped vibration will die down, whereas, steady state vibration (forced vibration) will  continue .     </a:t>
            </a:r>
          </a:p>
          <a:p>
            <a:endParaRPr lang="en-IN" dirty="0"/>
          </a:p>
        </p:txBody>
      </p:sp>
      <p:graphicFrame>
        <p:nvGraphicFramePr>
          <p:cNvPr id="4" name="Content Placeholder 40">
            <a:extLst>
              <a:ext uri="{FF2B5EF4-FFF2-40B4-BE49-F238E27FC236}">
                <a16:creationId xmlns:a16="http://schemas.microsoft.com/office/drawing/2014/main" id="{2DC2B04C-7CAE-4EA7-BF41-01DA7A14BB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6613349"/>
              </p:ext>
            </p:extLst>
          </p:nvPr>
        </p:nvGraphicFramePr>
        <p:xfrm>
          <a:off x="2244725" y="2289175"/>
          <a:ext cx="5741988" cy="125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0" name="Equation" r:id="rId5" imgW="2197080" imgH="482400" progId="Equation.DSMT4">
                  <p:embed/>
                </p:oleObj>
              </mc:Choice>
              <mc:Fallback>
                <p:oleObj name="Equation" r:id="rId5" imgW="2197080" imgH="482400" progId="Equation.DSMT4">
                  <p:embed/>
                  <p:pic>
                    <p:nvPicPr>
                      <p:cNvPr id="46" name="Content Placeholder 40">
                        <a:extLst>
                          <a:ext uri="{FF2B5EF4-FFF2-40B4-BE49-F238E27FC236}">
                            <a16:creationId xmlns:a16="http://schemas.microsoft.com/office/drawing/2014/main" id="{5853E820-8DE3-4F4A-9876-DC0044F10B3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4725" y="2289175"/>
                        <a:ext cx="5741988" cy="12557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7A8DABCE-DBD6-4A2F-AC0D-4862C52A34C1}"/>
              </a:ext>
            </a:extLst>
          </p:cNvPr>
          <p:cNvGrpSpPr/>
          <p:nvPr/>
        </p:nvGrpSpPr>
        <p:grpSpPr>
          <a:xfrm>
            <a:off x="3183467" y="3429000"/>
            <a:ext cx="2624666" cy="279400"/>
            <a:chOff x="3183467" y="3429000"/>
            <a:chExt cx="2624666" cy="2794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069232D-ED7B-426E-A937-7AD094186098}"/>
                </a:ext>
              </a:extLst>
            </p:cNvPr>
            <p:cNvCxnSpPr>
              <a:cxnSpLocks/>
            </p:cNvCxnSpPr>
            <p:nvPr/>
          </p:nvCxnSpPr>
          <p:spPr>
            <a:xfrm>
              <a:off x="3183467" y="3708400"/>
              <a:ext cx="262466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D0157A8-F237-4A85-B69D-CB505DD1AF8E}"/>
                </a:ext>
              </a:extLst>
            </p:cNvPr>
            <p:cNvCxnSpPr/>
            <p:nvPr/>
          </p:nvCxnSpPr>
          <p:spPr>
            <a:xfrm flipV="1">
              <a:off x="3183467" y="3429000"/>
              <a:ext cx="0" cy="279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CF4DF1C-5AD8-43EF-8B3F-F8DE14828918}"/>
                </a:ext>
              </a:extLst>
            </p:cNvPr>
            <p:cNvCxnSpPr/>
            <p:nvPr/>
          </p:nvCxnSpPr>
          <p:spPr>
            <a:xfrm flipV="1">
              <a:off x="5808133" y="3429000"/>
              <a:ext cx="0" cy="279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AEEA44B-2C7C-4B2D-9CB1-C1D0D74F9066}"/>
              </a:ext>
            </a:extLst>
          </p:cNvPr>
          <p:cNvGrpSpPr/>
          <p:nvPr/>
        </p:nvGrpSpPr>
        <p:grpSpPr>
          <a:xfrm>
            <a:off x="6432285" y="3429000"/>
            <a:ext cx="1643318" cy="279400"/>
            <a:chOff x="3183467" y="3429000"/>
            <a:chExt cx="2624666" cy="2794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52B63AF-5E3F-4EAC-BCED-AFFF0A9F0435}"/>
                </a:ext>
              </a:extLst>
            </p:cNvPr>
            <p:cNvCxnSpPr>
              <a:cxnSpLocks/>
            </p:cNvCxnSpPr>
            <p:nvPr/>
          </p:nvCxnSpPr>
          <p:spPr>
            <a:xfrm>
              <a:off x="3183467" y="3708400"/>
              <a:ext cx="262466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785844E-0B3A-4416-BA6C-DB7409851918}"/>
                </a:ext>
              </a:extLst>
            </p:cNvPr>
            <p:cNvCxnSpPr/>
            <p:nvPr/>
          </p:nvCxnSpPr>
          <p:spPr>
            <a:xfrm flipV="1">
              <a:off x="3183467" y="3429000"/>
              <a:ext cx="0" cy="279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8492570-16A2-427B-9BCB-2320B9572C00}"/>
                </a:ext>
              </a:extLst>
            </p:cNvPr>
            <p:cNvCxnSpPr/>
            <p:nvPr/>
          </p:nvCxnSpPr>
          <p:spPr>
            <a:xfrm flipV="1">
              <a:off x="5808133" y="3429000"/>
              <a:ext cx="0" cy="279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0A1A8C4-E65A-435C-AD6A-C4E2A7583F0F}"/>
              </a:ext>
            </a:extLst>
          </p:cNvPr>
          <p:cNvSpPr txBox="1"/>
          <p:nvPr/>
        </p:nvSpPr>
        <p:spPr>
          <a:xfrm>
            <a:off x="3183467" y="3715210"/>
            <a:ext cx="2302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Transient Vibration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C36E32-D392-4B5D-B9B2-979143A2ADDA}"/>
              </a:ext>
            </a:extLst>
          </p:cNvPr>
          <p:cNvSpPr txBox="1"/>
          <p:nvPr/>
        </p:nvSpPr>
        <p:spPr>
          <a:xfrm>
            <a:off x="6486131" y="3715210"/>
            <a:ext cx="2302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F0"/>
                </a:solidFill>
              </a:rPr>
              <a:t>Steady state Vibration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3EA38C-CCF2-4D47-8B3A-E2D88FDD6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16</a:t>
            </a:fld>
            <a:endParaRPr lang="en-US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7889852-6908-42FA-B2A1-F694F0D67F5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7442" y="5929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0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B4B1B-E5CF-4118-A287-14C72BE4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91110-371D-4CF9-BC35-A9C90D32D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48661" cy="4351338"/>
          </a:xfrm>
        </p:spPr>
        <p:txBody>
          <a:bodyPr/>
          <a:lstStyle/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Modification factor (p) is the ratio of steady state amplitude to the maximum static deflection caused by periodic force.</a:t>
            </a:r>
          </a:p>
          <a:p>
            <a:endParaRPr lang="en-IN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8C43026-617C-45D6-9C0C-4F6DE0F54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86" t="13024" r="8335"/>
          <a:stretch/>
        </p:blipFill>
        <p:spPr>
          <a:xfrm>
            <a:off x="7391399" y="2172494"/>
            <a:ext cx="4180724" cy="35064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8ADAE8-286C-4554-9623-25F19A0F45E2}"/>
              </a:ext>
            </a:extLst>
          </p:cNvPr>
          <p:cNvSpPr txBox="1"/>
          <p:nvPr/>
        </p:nvSpPr>
        <p:spPr>
          <a:xfrm>
            <a:off x="7658350" y="5992297"/>
            <a:ext cx="4180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Modification factor vs Forcing frequency</a:t>
            </a:r>
          </a:p>
        </p:txBody>
      </p:sp>
      <p:graphicFrame>
        <p:nvGraphicFramePr>
          <p:cNvPr id="9" name="Content Placeholder 40">
            <a:extLst>
              <a:ext uri="{FF2B5EF4-FFF2-40B4-BE49-F238E27FC236}">
                <a16:creationId xmlns:a16="http://schemas.microsoft.com/office/drawing/2014/main" id="{59CD2388-C9D5-4A90-A35F-04338DB98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7615081"/>
              </p:ext>
            </p:extLst>
          </p:nvPr>
        </p:nvGraphicFramePr>
        <p:xfrm>
          <a:off x="2379663" y="3046413"/>
          <a:ext cx="2889250" cy="143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Equation" r:id="rId6" imgW="1206360" imgH="622080" progId="Equation.DSMT4">
                  <p:embed/>
                </p:oleObj>
              </mc:Choice>
              <mc:Fallback>
                <p:oleObj name="Equation" r:id="rId6" imgW="1206360" imgH="622080" progId="Equation.DSMT4">
                  <p:embed/>
                  <p:pic>
                    <p:nvPicPr>
                      <p:cNvPr id="10" name="Content Placeholder 40">
                        <a:extLst>
                          <a:ext uri="{FF2B5EF4-FFF2-40B4-BE49-F238E27FC236}">
                            <a16:creationId xmlns:a16="http://schemas.microsoft.com/office/drawing/2014/main" id="{A8AFB9A4-0A61-45E5-BD29-1603B46D82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3046413"/>
                        <a:ext cx="2889250" cy="14351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Oval 9">
            <a:extLst>
              <a:ext uri="{FF2B5EF4-FFF2-40B4-BE49-F238E27FC236}">
                <a16:creationId xmlns:a16="http://schemas.microsoft.com/office/drawing/2014/main" id="{C71A2AF7-3BB3-47F1-8AEA-1770B1EFF227}"/>
              </a:ext>
            </a:extLst>
          </p:cNvPr>
          <p:cNvSpPr/>
          <p:nvPr/>
        </p:nvSpPr>
        <p:spPr>
          <a:xfrm>
            <a:off x="8999621" y="2172494"/>
            <a:ext cx="482140" cy="5065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18A0206-2542-4A37-8F8F-8305F3F863A9}"/>
              </a:ext>
            </a:extLst>
          </p:cNvPr>
          <p:cNvCxnSpPr/>
          <p:nvPr/>
        </p:nvCxnSpPr>
        <p:spPr>
          <a:xfrm>
            <a:off x="9481761" y="2425763"/>
            <a:ext cx="4162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A44041D-DE11-4FCC-B898-A821A927DA72}"/>
              </a:ext>
            </a:extLst>
          </p:cNvPr>
          <p:cNvSpPr txBox="1"/>
          <p:nvPr/>
        </p:nvSpPr>
        <p:spPr>
          <a:xfrm>
            <a:off x="9897978" y="2241097"/>
            <a:ext cx="1455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Resonance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501AFD-F175-41CF-9211-896FC4B7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17</a:t>
            </a:fld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F2D23F-639E-43AB-B442-C1BE1B1D4F6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2936" y="57251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0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4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71D03-18BF-4669-BEB3-FE6ECBCD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19" y="891241"/>
            <a:ext cx="3939084" cy="5075519"/>
          </a:xfrm>
        </p:spPr>
        <p:txBody>
          <a:bodyPr>
            <a:normAutofit/>
          </a:bodyPr>
          <a:lstStyle/>
          <a:p>
            <a:pPr algn="r"/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Vibration</a:t>
            </a:r>
            <a:r>
              <a:rPr lang="en-IN" sz="4000" dirty="0"/>
              <a:t> 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FDA94A3-7B5D-4222-B444-776889F31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12" y="891241"/>
            <a:ext cx="5978834" cy="5075519"/>
          </a:xfrm>
        </p:spPr>
        <p:txBody>
          <a:bodyPr anchor="ctr">
            <a:normAutofit lnSpcReduction="10000"/>
          </a:bodyPr>
          <a:lstStyle/>
          <a:p>
            <a:pPr algn="just"/>
            <a:r>
              <a:rPr lang="en-IN" sz="2400" dirty="0"/>
              <a:t>A mechanical vibration is the motion of a particle or body that oscillates about a position of equilibrium.</a:t>
            </a:r>
          </a:p>
          <a:p>
            <a:pPr algn="just"/>
            <a:r>
              <a:rPr lang="en-IN" sz="2400" dirty="0"/>
              <a:t>A mechanical vibration generally results when a system is displaced from a position of stable equilibrium. </a:t>
            </a:r>
          </a:p>
          <a:p>
            <a:pPr algn="just"/>
            <a:r>
              <a:rPr lang="en-IN" sz="2400" dirty="0"/>
              <a:t>The system tends to return to this position under the action of restoring forces </a:t>
            </a:r>
          </a:p>
          <a:p>
            <a:pPr algn="just"/>
            <a:r>
              <a:rPr lang="en-IN" sz="2400" dirty="0"/>
              <a:t>But the system generally reaches its original position with an acquired velocity that carries it beyond that position.</a:t>
            </a:r>
          </a:p>
          <a:p>
            <a:pPr algn="just"/>
            <a:r>
              <a:rPr lang="en-IN" sz="2400" dirty="0"/>
              <a:t> Because the process can be repeated indefinitely, the system keeps moving back and forth across its position of equilibrium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3B33CA-C8A2-4914-A159-0F282682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35AE27-EFFA-4E0D-85D0-657075385A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4695" y="53571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38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140AE-80F6-4BCA-8D4B-755D7F4A3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Terms of Vibration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107DC-D552-4797-83C6-1FAA42E36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47519"/>
            <a:ext cx="10058400" cy="4515257"/>
          </a:xfrm>
        </p:spPr>
        <p:txBody>
          <a:bodyPr>
            <a:normAutofit/>
          </a:bodyPr>
          <a:lstStyle/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interval required for the system to complete a full cycle of motion is called the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vibration. 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 of cycles per unit time is defined as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maximum displacement of the system from its position of equilibrium is called the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amplitude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vibration. 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motion is maintained by the restoring forces only, the vibration is said to be a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vibration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periodic force is applied to the system, the resulting motion is described as a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forced vibration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effects of friction are neglected, the vibrations are said to be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undamped vibration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FF0A4-873E-49FB-940B-823EDF057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351975-42BA-40AE-B583-F7FEC507D9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6188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0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3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60695-3D54-42B2-9C2E-20B8DAFCD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644FA-8148-4495-8868-D8280BD28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effects of friction are considered, the vibrations are said to be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damped vibration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degree freedom of system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system in which the system is constrained to move in only one direction. Therefore, it requires only one coordinate to specify its position.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 degree freedom of system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system in which the system is free to move in more than one direction. 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D30C7-7189-43AE-9314-9668F9949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8D15D7-5127-402A-8E1E-C1C3C7D69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0188" y="5746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8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1E53-1D20-436C-AB1A-B9DBE52F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Undamped Free Vibration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F39C1-93D3-41DA-851C-DEEFD6604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222" y="1472618"/>
            <a:ext cx="4553699" cy="2121822"/>
          </a:xfrm>
        </p:spPr>
        <p:txBody>
          <a:bodyPr/>
          <a:lstStyle/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block will be displaced from its equilibrium position, free vibration will start.</a:t>
            </a:r>
          </a:p>
          <a:p>
            <a:pPr algn="just"/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CF4E1E-4C0C-4388-978C-33AA318FC1B7}"/>
              </a:ext>
            </a:extLst>
          </p:cNvPr>
          <p:cNvGrpSpPr/>
          <p:nvPr/>
        </p:nvGrpSpPr>
        <p:grpSpPr>
          <a:xfrm>
            <a:off x="1342651" y="2083470"/>
            <a:ext cx="4722923" cy="2992162"/>
            <a:chOff x="2286001" y="2138707"/>
            <a:chExt cx="4722923" cy="2992162"/>
          </a:xfrm>
        </p:grpSpPr>
        <p:grpSp>
          <p:nvGrpSpPr>
            <p:cNvPr id="5" name="Group 22">
              <a:extLst>
                <a:ext uri="{FF2B5EF4-FFF2-40B4-BE49-F238E27FC236}">
                  <a16:creationId xmlns:a16="http://schemas.microsoft.com/office/drawing/2014/main" id="{AE5B7EBF-2BDA-4768-B33D-784293FBB6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86001" y="2138707"/>
              <a:ext cx="4342661" cy="2413200"/>
              <a:chOff x="7606382" y="1902815"/>
              <a:chExt cx="2116326" cy="1223996"/>
            </a:xfrm>
          </p:grpSpPr>
          <p:grpSp>
            <p:nvGrpSpPr>
              <p:cNvPr id="14" name="Group 44">
                <a:extLst>
                  <a:ext uri="{FF2B5EF4-FFF2-40B4-BE49-F238E27FC236}">
                    <a16:creationId xmlns:a16="http://schemas.microsoft.com/office/drawing/2014/main" id="{E9ADF27C-20B9-44BD-9DC1-A2F6290DE5DE}"/>
                  </a:ext>
                </a:extLst>
              </p:cNvPr>
              <p:cNvGrpSpPr/>
              <p:nvPr/>
            </p:nvGrpSpPr>
            <p:grpSpPr>
              <a:xfrm>
                <a:off x="7606382" y="1902815"/>
                <a:ext cx="2116326" cy="1223996"/>
                <a:chOff x="1367645" y="4097478"/>
                <a:chExt cx="3240364" cy="1874095"/>
              </a:xfrm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CAEE759C-4075-42DD-AFD7-89C55DC68D7F}"/>
                    </a:ext>
                  </a:extLst>
                </p:cNvPr>
                <p:cNvSpPr/>
                <p:nvPr/>
              </p:nvSpPr>
              <p:spPr>
                <a:xfrm>
                  <a:off x="1612604" y="5153852"/>
                  <a:ext cx="1962152" cy="233363"/>
                </a:xfrm>
                <a:custGeom>
                  <a:avLst/>
                  <a:gdLst>
                    <a:gd name="connsiteX0" fmla="*/ 0 w 1962150"/>
                    <a:gd name="connsiteY0" fmla="*/ 123825 h 233363"/>
                    <a:gd name="connsiteX1" fmla="*/ 347662 w 1962150"/>
                    <a:gd name="connsiteY1" fmla="*/ 128588 h 233363"/>
                    <a:gd name="connsiteX2" fmla="*/ 447675 w 1962150"/>
                    <a:gd name="connsiteY2" fmla="*/ 9525 h 233363"/>
                    <a:gd name="connsiteX3" fmla="*/ 619125 w 1962150"/>
                    <a:gd name="connsiteY3" fmla="*/ 219075 h 233363"/>
                    <a:gd name="connsiteX4" fmla="*/ 804862 w 1962150"/>
                    <a:gd name="connsiteY4" fmla="*/ 0 h 233363"/>
                    <a:gd name="connsiteX5" fmla="*/ 1000125 w 1962150"/>
                    <a:gd name="connsiteY5" fmla="*/ 233363 h 233363"/>
                    <a:gd name="connsiteX6" fmla="*/ 1181100 w 1962150"/>
                    <a:gd name="connsiteY6" fmla="*/ 19050 h 233363"/>
                    <a:gd name="connsiteX7" fmla="*/ 1347787 w 1962150"/>
                    <a:gd name="connsiteY7" fmla="*/ 223838 h 233363"/>
                    <a:gd name="connsiteX8" fmla="*/ 1528762 w 1962150"/>
                    <a:gd name="connsiteY8" fmla="*/ 9525 h 233363"/>
                    <a:gd name="connsiteX9" fmla="*/ 1614487 w 1962150"/>
                    <a:gd name="connsiteY9" fmla="*/ 114300 h 233363"/>
                    <a:gd name="connsiteX10" fmla="*/ 1962150 w 1962150"/>
                    <a:gd name="connsiteY10" fmla="*/ 109538 h 233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962150" h="233363">
                      <a:moveTo>
                        <a:pt x="0" y="123825"/>
                      </a:moveTo>
                      <a:lnTo>
                        <a:pt x="347662" y="128588"/>
                      </a:lnTo>
                      <a:lnTo>
                        <a:pt x="447675" y="9525"/>
                      </a:lnTo>
                      <a:lnTo>
                        <a:pt x="619125" y="219075"/>
                      </a:lnTo>
                      <a:lnTo>
                        <a:pt x="804862" y="0"/>
                      </a:lnTo>
                      <a:lnTo>
                        <a:pt x="1000125" y="233363"/>
                      </a:lnTo>
                      <a:lnTo>
                        <a:pt x="1181100" y="19050"/>
                      </a:lnTo>
                      <a:lnTo>
                        <a:pt x="1347787" y="223838"/>
                      </a:lnTo>
                      <a:lnTo>
                        <a:pt x="1528762" y="9525"/>
                      </a:lnTo>
                      <a:lnTo>
                        <a:pt x="1614487" y="114300"/>
                      </a:lnTo>
                      <a:lnTo>
                        <a:pt x="1962150" y="109538"/>
                      </a:lnTo>
                    </a:path>
                  </a:pathLst>
                </a:cu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159962E-59FF-4DEA-B229-6594F545CC09}"/>
                    </a:ext>
                  </a:extLst>
                </p:cNvPr>
                <p:cNvSpPr/>
                <p:nvPr/>
              </p:nvSpPr>
              <p:spPr>
                <a:xfrm>
                  <a:off x="1929421" y="5133666"/>
                  <a:ext cx="1330049" cy="300037"/>
                </a:xfrm>
                <a:prstGeom prst="rect">
                  <a:avLst/>
                </a:prstGeom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n w="3175">
                  <a:solidFill>
                    <a:schemeClr val="tx1">
                      <a:alpha val="8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21E05283-2181-43AC-829D-A88167F91210}"/>
                    </a:ext>
                  </a:extLst>
                </p:cNvPr>
                <p:cNvSpPr/>
                <p:nvPr/>
              </p:nvSpPr>
              <p:spPr>
                <a:xfrm>
                  <a:off x="1367645" y="4097478"/>
                  <a:ext cx="216025" cy="1872208"/>
                </a:xfrm>
                <a:prstGeom prst="rect">
                  <a:avLst/>
                </a:prstGeom>
                <a:pattFill prst="wdUpDiag">
                  <a:fgClr>
                    <a:schemeClr val="tx1"/>
                  </a:fgClr>
                  <a:bgClr>
                    <a:schemeClr val="bg1">
                      <a:lumMod val="85000"/>
                    </a:schemeClr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FD646C40-F5C5-452F-BEB3-C7750CA6505D}"/>
                    </a:ext>
                  </a:extLst>
                </p:cNvPr>
                <p:cNvCxnSpPr/>
                <p:nvPr/>
              </p:nvCxnSpPr>
              <p:spPr>
                <a:xfrm>
                  <a:off x="1600686" y="4099573"/>
                  <a:ext cx="0" cy="18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D45CF159-2671-4BC0-8558-C2A41290DB2F}"/>
                    </a:ext>
                  </a:extLst>
                </p:cNvPr>
                <p:cNvSpPr/>
                <p:nvPr/>
              </p:nvSpPr>
              <p:spPr>
                <a:xfrm>
                  <a:off x="3574757" y="4315493"/>
                  <a:ext cx="1033252" cy="1440161"/>
                </a:xfrm>
                <a:prstGeom prst="rect">
                  <a:avLst/>
                </a:prstGeom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C82A6BD-FFFB-4473-9B83-50407312710B}"/>
                    </a:ext>
                  </a:extLst>
                </p:cNvPr>
                <p:cNvSpPr txBox="1"/>
                <p:nvPr/>
              </p:nvSpPr>
              <p:spPr>
                <a:xfrm>
                  <a:off x="2276283" y="4630801"/>
                  <a:ext cx="863315" cy="4302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000" i="1" dirty="0">
                      <a:latin typeface="Times New Roman" pitchFamily="18" charset="0"/>
                      <a:cs typeface="Times New Roman" pitchFamily="18" charset="0"/>
                    </a:rPr>
                    <a:t>k</a:t>
                  </a:r>
                  <a:endParaRPr lang="en-IN" sz="3000" baseline="-25000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C161A04F-B449-45D0-979B-0AB7E14F3210}"/>
                    </a:ext>
                  </a:extLst>
                </p:cNvPr>
                <p:cNvSpPr txBox="1"/>
                <p:nvPr/>
              </p:nvSpPr>
              <p:spPr>
                <a:xfrm>
                  <a:off x="2434739" y="5438775"/>
                  <a:ext cx="806264" cy="310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en-IN" sz="3000" baseline="-25000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6FEBF8-3792-4AD3-9667-E2D7AC026341}"/>
                  </a:ext>
                </a:extLst>
              </p:cNvPr>
              <p:cNvSpPr txBox="1"/>
              <p:nvPr/>
            </p:nvSpPr>
            <p:spPr>
              <a:xfrm>
                <a:off x="9136560" y="2376881"/>
                <a:ext cx="563843" cy="280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endParaRPr lang="en-IN" sz="3000" baseline="-25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grpSp>
          <p:nvGrpSpPr>
            <p:cNvPr id="6" name="Group 65">
              <a:extLst>
                <a:ext uri="{FF2B5EF4-FFF2-40B4-BE49-F238E27FC236}">
                  <a16:creationId xmlns:a16="http://schemas.microsoft.com/office/drawing/2014/main" id="{D4BD94BF-5902-45C3-A8EB-72F14A9657E5}"/>
                </a:ext>
              </a:extLst>
            </p:cNvPr>
            <p:cNvGrpSpPr/>
            <p:nvPr/>
          </p:nvGrpSpPr>
          <p:grpSpPr>
            <a:xfrm>
              <a:off x="5254970" y="4283669"/>
              <a:ext cx="1322098" cy="438230"/>
              <a:chOff x="5351086" y="2253763"/>
              <a:chExt cx="604918" cy="20868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E607287-18D4-439A-8A68-792839A0C781}"/>
                  </a:ext>
                </a:extLst>
              </p:cNvPr>
              <p:cNvSpPr/>
              <p:nvPr/>
            </p:nvSpPr>
            <p:spPr>
              <a:xfrm>
                <a:off x="5351086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48BC200-AEB9-481A-ABC5-E4F0D90DAF1B}"/>
                  </a:ext>
                </a:extLst>
              </p:cNvPr>
              <p:cNvSpPr/>
              <p:nvPr/>
            </p:nvSpPr>
            <p:spPr>
              <a:xfrm>
                <a:off x="5727404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7" name="Group 66">
              <a:extLst>
                <a:ext uri="{FF2B5EF4-FFF2-40B4-BE49-F238E27FC236}">
                  <a16:creationId xmlns:a16="http://schemas.microsoft.com/office/drawing/2014/main" id="{5470573F-F5ED-4671-A25B-21DE69F86F2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3295" y="4759146"/>
              <a:ext cx="2225629" cy="371723"/>
              <a:chOff x="1467849" y="4367027"/>
              <a:chExt cx="1524000" cy="17701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1AA374F-5E03-4035-9715-B2B09EF13617}"/>
                  </a:ext>
                </a:extLst>
              </p:cNvPr>
              <p:cNvCxnSpPr/>
              <p:nvPr/>
            </p:nvCxnSpPr>
            <p:spPr>
              <a:xfrm>
                <a:off x="1467849" y="4367027"/>
                <a:ext cx="1524000" cy="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5CB016E-4C58-4CB6-938D-DBB332B4B7D3}"/>
                  </a:ext>
                </a:extLst>
              </p:cNvPr>
              <p:cNvSpPr/>
              <p:nvPr/>
            </p:nvSpPr>
            <p:spPr>
              <a:xfrm>
                <a:off x="1467849" y="4383620"/>
                <a:ext cx="1524000" cy="160422"/>
              </a:xfrm>
              <a:prstGeom prst="rect">
                <a:avLst/>
              </a:prstGeom>
              <a:pattFill prst="wdUpDiag">
                <a:fgClr>
                  <a:schemeClr val="tx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E93F6D-6305-4DAB-9378-B8773334AED1}"/>
              </a:ext>
            </a:extLst>
          </p:cNvPr>
          <p:cNvGrpSpPr/>
          <p:nvPr/>
        </p:nvGrpSpPr>
        <p:grpSpPr>
          <a:xfrm>
            <a:off x="7440914" y="3770587"/>
            <a:ext cx="3623407" cy="1447306"/>
            <a:chOff x="6671916" y="1243485"/>
            <a:chExt cx="2934613" cy="1104900"/>
          </a:xfrm>
        </p:grpSpPr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C5C0AE4E-C594-47C0-89EA-1DF054499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68453" y="1395885"/>
              <a:ext cx="422275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CB53FE55-A323-401B-9EB8-6EBF67C5C5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68453" y="1243485"/>
              <a:ext cx="0" cy="45720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Box 39">
              <a:extLst>
                <a:ext uri="{FF2B5EF4-FFF2-40B4-BE49-F238E27FC236}">
                  <a16:creationId xmlns:a16="http://schemas.microsoft.com/office/drawing/2014/main" id="{FE329049-5939-44D4-A938-2B9DFBAEB7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44554" y="1243485"/>
              <a:ext cx="561975" cy="457200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r>
                <a:rPr lang="en-US" altLang="en-US" i="1" dirty="0">
                  <a:latin typeface="DK Crayon Crumble" panose="03070001040701010105" pitchFamily="66" charset="0"/>
                  <a:cs typeface="Times New Roman" pitchFamily="18" charset="0"/>
                </a:rPr>
                <a:t>x(t)</a:t>
              </a:r>
            </a:p>
          </p:txBody>
        </p:sp>
        <p:sp>
          <p:nvSpPr>
            <p:cNvPr id="38" name="Rectangle 51">
              <a:extLst>
                <a:ext uri="{FF2B5EF4-FFF2-40B4-BE49-F238E27FC236}">
                  <a16:creationId xmlns:a16="http://schemas.microsoft.com/office/drawing/2014/main" id="{14B800A6-44A5-4080-AB51-8EF199AC71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1916" y="1824613"/>
              <a:ext cx="272832" cy="36933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i="1" dirty="0">
                  <a:latin typeface="DK Crayon Crumble" panose="03070001040701010105" pitchFamily="66" charset="0"/>
                  <a:cs typeface="Times New Roman" pitchFamily="18" charset="0"/>
                </a:rPr>
                <a:t> </a:t>
              </a:r>
            </a:p>
          </p:txBody>
        </p:sp>
        <p:sp>
          <p:nvSpPr>
            <p:cNvPr id="39" name="Rectangle 42">
              <a:extLst>
                <a:ext uri="{FF2B5EF4-FFF2-40B4-BE49-F238E27FC236}">
                  <a16:creationId xmlns:a16="http://schemas.microsoft.com/office/drawing/2014/main" id="{DF7FF4DD-FCD6-4087-8F63-B8AC36C03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3910" y="1662585"/>
              <a:ext cx="1028700" cy="685800"/>
            </a:xfrm>
            <a:prstGeom prst="round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40" name="Text Box 43">
              <a:extLst>
                <a:ext uri="{FF2B5EF4-FFF2-40B4-BE49-F238E27FC236}">
                  <a16:creationId xmlns:a16="http://schemas.microsoft.com/office/drawing/2014/main" id="{9D626814-1D0D-486D-BFA2-AFC14A375C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76810" y="1817971"/>
              <a:ext cx="342900" cy="228600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dirty="0">
                  <a:latin typeface="DK Crayon Crumble" panose="03070001040701010105" pitchFamily="66" charset="0"/>
                  <a:cs typeface="Times New Roman" pitchFamily="18" charset="0"/>
                </a:rPr>
                <a:t>M</a:t>
              </a:r>
              <a:r>
                <a:rPr lang="en-US" altLang="en-US" sz="1200" b="1" dirty="0"/>
                <a:t> 	</a:t>
              </a:r>
            </a:p>
          </p:txBody>
        </p:sp>
        <p:sp>
          <p:nvSpPr>
            <p:cNvPr id="42" name="Line 45">
              <a:extLst>
                <a:ext uri="{FF2B5EF4-FFF2-40B4-BE49-F238E27FC236}">
                  <a16:creationId xmlns:a16="http://schemas.microsoft.com/office/drawing/2014/main" id="{6F451BF1-F56E-43D7-84D3-9EC0ED15E0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76710" y="1906157"/>
              <a:ext cx="571500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6">
              <a:extLst>
                <a:ext uri="{FF2B5EF4-FFF2-40B4-BE49-F238E27FC236}">
                  <a16:creationId xmlns:a16="http://schemas.microsoft.com/office/drawing/2014/main" id="{4B667E9E-59EE-45C6-BF10-AB0C838B86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33810" y="2108901"/>
              <a:ext cx="914400" cy="0"/>
            </a:xfrm>
            <a:prstGeom prst="line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5" name="Rectangle 52">
              <a:extLst>
                <a:ext uri="{FF2B5EF4-FFF2-40B4-BE49-F238E27FC236}">
                  <a16:creationId xmlns:a16="http://schemas.microsoft.com/office/drawing/2014/main" id="{02ED33A8-C945-46CA-9B25-E2607709F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8030" y="1574990"/>
              <a:ext cx="480623" cy="39943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l" eaLnBrk="1" hangingPunct="1"/>
              <a:r>
                <a:rPr lang="en-US" altLang="en-US" sz="2800" i="1" dirty="0" err="1">
                  <a:latin typeface="DK Crayon Crumble" panose="03070001040701010105" pitchFamily="66" charset="0"/>
                  <a:cs typeface="Times New Roman" pitchFamily="18" charset="0"/>
                </a:rPr>
                <a:t>kx</a:t>
              </a:r>
              <a:r>
                <a:rPr lang="en-US" altLang="en-US" sz="2800" dirty="0">
                  <a:latin typeface="Times New Roman" pitchFamily="18" charset="0"/>
                </a:rPr>
                <a:t> </a:t>
              </a:r>
            </a:p>
          </p:txBody>
        </p:sp>
        <p:graphicFrame>
          <p:nvGraphicFramePr>
            <p:cNvPr id="48" name="Object 47">
              <a:extLst>
                <a:ext uri="{FF2B5EF4-FFF2-40B4-BE49-F238E27FC236}">
                  <a16:creationId xmlns:a16="http://schemas.microsoft.com/office/drawing/2014/main" id="{2F8CA0B2-E3D2-425B-AD26-8F3F56F8BE7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09287143"/>
                </p:ext>
              </p:extLst>
            </p:nvPr>
          </p:nvGraphicFramePr>
          <p:xfrm>
            <a:off x="6807102" y="1952164"/>
            <a:ext cx="444860" cy="2738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7" name="Equation" r:id="rId5" imgW="266400" imgH="164880" progId="Equation.DSMT4">
                    <p:embed/>
                  </p:oleObj>
                </mc:Choice>
                <mc:Fallback>
                  <p:oleObj name="Equation" r:id="rId5" imgW="266400" imgH="164880" progId="Equation.DSMT4">
                    <p:embed/>
                    <p:pic>
                      <p:nvPicPr>
                        <p:cNvPr id="26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07102" y="1952164"/>
                          <a:ext cx="444860" cy="27389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1A49945-8434-4778-A12E-CF278A9DC2F7}"/>
              </a:ext>
            </a:extLst>
          </p:cNvPr>
          <p:cNvSpPr txBox="1"/>
          <p:nvPr/>
        </p:nvSpPr>
        <p:spPr>
          <a:xfrm>
            <a:off x="7522121" y="5587923"/>
            <a:ext cx="354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FBD of mass M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26595BF-7A84-4CA9-A370-B62DBABF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/>
          </a:p>
        </p:txBody>
      </p: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A8282A-07F4-4FAC-8314-9230B41F121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32163" y="54731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78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412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1E53-1D20-436C-AB1A-B9DBE52F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Undamped Free Vibration</a:t>
            </a:r>
          </a:p>
        </p:txBody>
      </p:sp>
      <p:graphicFrame>
        <p:nvGraphicFramePr>
          <p:cNvPr id="41" name="Content Placeholder 40">
            <a:extLst>
              <a:ext uri="{FF2B5EF4-FFF2-40B4-BE49-F238E27FC236}">
                <a16:creationId xmlns:a16="http://schemas.microsoft.com/office/drawing/2014/main" id="{360AA2C1-DF38-4523-9362-F4FDE1213291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1212808"/>
              </p:ext>
            </p:extLst>
          </p:nvPr>
        </p:nvGraphicFramePr>
        <p:xfrm>
          <a:off x="8223250" y="1971675"/>
          <a:ext cx="207327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2" name="Equation" r:id="rId5" imgW="787320" imgH="177480" progId="Equation.DSMT4">
                  <p:embed/>
                </p:oleObj>
              </mc:Choice>
              <mc:Fallback>
                <p:oleObj name="Equation" r:id="rId5" imgW="787320" imgH="177480" progId="Equation.DSMT4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3250" y="1971675"/>
                        <a:ext cx="2073275" cy="468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2BCF4E1E-4C0C-4388-978C-33AA318FC1B7}"/>
              </a:ext>
            </a:extLst>
          </p:cNvPr>
          <p:cNvGrpSpPr/>
          <p:nvPr/>
        </p:nvGrpSpPr>
        <p:grpSpPr>
          <a:xfrm>
            <a:off x="1342651" y="2083470"/>
            <a:ext cx="4722923" cy="2992162"/>
            <a:chOff x="2286001" y="2138707"/>
            <a:chExt cx="4722923" cy="2992162"/>
          </a:xfrm>
        </p:grpSpPr>
        <p:grpSp>
          <p:nvGrpSpPr>
            <p:cNvPr id="5" name="Group 22">
              <a:extLst>
                <a:ext uri="{FF2B5EF4-FFF2-40B4-BE49-F238E27FC236}">
                  <a16:creationId xmlns:a16="http://schemas.microsoft.com/office/drawing/2014/main" id="{AE5B7EBF-2BDA-4768-B33D-784293FBB6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86001" y="2138707"/>
              <a:ext cx="4342661" cy="2413200"/>
              <a:chOff x="7606382" y="1902815"/>
              <a:chExt cx="2116326" cy="1223996"/>
            </a:xfrm>
          </p:grpSpPr>
          <p:grpSp>
            <p:nvGrpSpPr>
              <p:cNvPr id="14" name="Group 44">
                <a:extLst>
                  <a:ext uri="{FF2B5EF4-FFF2-40B4-BE49-F238E27FC236}">
                    <a16:creationId xmlns:a16="http://schemas.microsoft.com/office/drawing/2014/main" id="{E9ADF27C-20B9-44BD-9DC1-A2F6290DE5DE}"/>
                  </a:ext>
                </a:extLst>
              </p:cNvPr>
              <p:cNvGrpSpPr/>
              <p:nvPr/>
            </p:nvGrpSpPr>
            <p:grpSpPr>
              <a:xfrm>
                <a:off x="7606382" y="1902815"/>
                <a:ext cx="2116326" cy="1223996"/>
                <a:chOff x="1367645" y="4097478"/>
                <a:chExt cx="3240364" cy="1874095"/>
              </a:xfrm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CAEE759C-4075-42DD-AFD7-89C55DC68D7F}"/>
                    </a:ext>
                  </a:extLst>
                </p:cNvPr>
                <p:cNvSpPr/>
                <p:nvPr/>
              </p:nvSpPr>
              <p:spPr>
                <a:xfrm>
                  <a:off x="1612604" y="5153852"/>
                  <a:ext cx="1962152" cy="233363"/>
                </a:xfrm>
                <a:custGeom>
                  <a:avLst/>
                  <a:gdLst>
                    <a:gd name="connsiteX0" fmla="*/ 0 w 1962150"/>
                    <a:gd name="connsiteY0" fmla="*/ 123825 h 233363"/>
                    <a:gd name="connsiteX1" fmla="*/ 347662 w 1962150"/>
                    <a:gd name="connsiteY1" fmla="*/ 128588 h 233363"/>
                    <a:gd name="connsiteX2" fmla="*/ 447675 w 1962150"/>
                    <a:gd name="connsiteY2" fmla="*/ 9525 h 233363"/>
                    <a:gd name="connsiteX3" fmla="*/ 619125 w 1962150"/>
                    <a:gd name="connsiteY3" fmla="*/ 219075 h 233363"/>
                    <a:gd name="connsiteX4" fmla="*/ 804862 w 1962150"/>
                    <a:gd name="connsiteY4" fmla="*/ 0 h 233363"/>
                    <a:gd name="connsiteX5" fmla="*/ 1000125 w 1962150"/>
                    <a:gd name="connsiteY5" fmla="*/ 233363 h 233363"/>
                    <a:gd name="connsiteX6" fmla="*/ 1181100 w 1962150"/>
                    <a:gd name="connsiteY6" fmla="*/ 19050 h 233363"/>
                    <a:gd name="connsiteX7" fmla="*/ 1347787 w 1962150"/>
                    <a:gd name="connsiteY7" fmla="*/ 223838 h 233363"/>
                    <a:gd name="connsiteX8" fmla="*/ 1528762 w 1962150"/>
                    <a:gd name="connsiteY8" fmla="*/ 9525 h 233363"/>
                    <a:gd name="connsiteX9" fmla="*/ 1614487 w 1962150"/>
                    <a:gd name="connsiteY9" fmla="*/ 114300 h 233363"/>
                    <a:gd name="connsiteX10" fmla="*/ 1962150 w 1962150"/>
                    <a:gd name="connsiteY10" fmla="*/ 109538 h 233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962150" h="233363">
                      <a:moveTo>
                        <a:pt x="0" y="123825"/>
                      </a:moveTo>
                      <a:lnTo>
                        <a:pt x="347662" y="128588"/>
                      </a:lnTo>
                      <a:lnTo>
                        <a:pt x="447675" y="9525"/>
                      </a:lnTo>
                      <a:lnTo>
                        <a:pt x="619125" y="219075"/>
                      </a:lnTo>
                      <a:lnTo>
                        <a:pt x="804862" y="0"/>
                      </a:lnTo>
                      <a:lnTo>
                        <a:pt x="1000125" y="233363"/>
                      </a:lnTo>
                      <a:lnTo>
                        <a:pt x="1181100" y="19050"/>
                      </a:lnTo>
                      <a:lnTo>
                        <a:pt x="1347787" y="223838"/>
                      </a:lnTo>
                      <a:lnTo>
                        <a:pt x="1528762" y="9525"/>
                      </a:lnTo>
                      <a:lnTo>
                        <a:pt x="1614487" y="114300"/>
                      </a:lnTo>
                      <a:lnTo>
                        <a:pt x="1962150" y="109538"/>
                      </a:lnTo>
                    </a:path>
                  </a:pathLst>
                </a:cu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21E05283-2181-43AC-829D-A88167F91210}"/>
                    </a:ext>
                  </a:extLst>
                </p:cNvPr>
                <p:cNvSpPr/>
                <p:nvPr/>
              </p:nvSpPr>
              <p:spPr>
                <a:xfrm>
                  <a:off x="1367645" y="4097478"/>
                  <a:ext cx="216025" cy="1872208"/>
                </a:xfrm>
                <a:prstGeom prst="rect">
                  <a:avLst/>
                </a:prstGeom>
                <a:pattFill prst="wdUpDiag">
                  <a:fgClr>
                    <a:schemeClr val="tx1"/>
                  </a:fgClr>
                  <a:bgClr>
                    <a:schemeClr val="bg1">
                      <a:lumMod val="85000"/>
                    </a:schemeClr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FD646C40-F5C5-452F-BEB3-C7750CA6505D}"/>
                    </a:ext>
                  </a:extLst>
                </p:cNvPr>
                <p:cNvCxnSpPr/>
                <p:nvPr/>
              </p:nvCxnSpPr>
              <p:spPr>
                <a:xfrm>
                  <a:off x="1600686" y="4099573"/>
                  <a:ext cx="0" cy="187200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D45CF159-2671-4BC0-8558-C2A41290DB2F}"/>
                    </a:ext>
                  </a:extLst>
                </p:cNvPr>
                <p:cNvSpPr/>
                <p:nvPr/>
              </p:nvSpPr>
              <p:spPr>
                <a:xfrm>
                  <a:off x="3574757" y="4315493"/>
                  <a:ext cx="1033252" cy="1440161"/>
                </a:xfrm>
                <a:prstGeom prst="rect">
                  <a:avLst/>
                </a:prstGeom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50000">
                      <a:schemeClr val="bg1">
                        <a:alpha val="50000"/>
                      </a:schemeClr>
                    </a:gs>
                    <a:gs pos="100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C82A6BD-FFFB-4473-9B83-50407312710B}"/>
                    </a:ext>
                  </a:extLst>
                </p:cNvPr>
                <p:cNvSpPr txBox="1"/>
                <p:nvPr/>
              </p:nvSpPr>
              <p:spPr>
                <a:xfrm>
                  <a:off x="2276283" y="4630801"/>
                  <a:ext cx="863315" cy="4302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000" i="1" dirty="0">
                      <a:latin typeface="Times New Roman" pitchFamily="18" charset="0"/>
                      <a:cs typeface="Times New Roman" pitchFamily="18" charset="0"/>
                    </a:rPr>
                    <a:t>k</a:t>
                  </a:r>
                  <a:endParaRPr lang="en-IN" sz="3000" baseline="-25000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C161A04F-B449-45D0-979B-0AB7E14F3210}"/>
                    </a:ext>
                  </a:extLst>
                </p:cNvPr>
                <p:cNvSpPr txBox="1"/>
                <p:nvPr/>
              </p:nvSpPr>
              <p:spPr>
                <a:xfrm>
                  <a:off x="2434739" y="5438775"/>
                  <a:ext cx="806264" cy="310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en-IN" sz="3000" baseline="-25000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6FEBF8-3792-4AD3-9667-E2D7AC026341}"/>
                  </a:ext>
                </a:extLst>
              </p:cNvPr>
              <p:cNvSpPr txBox="1"/>
              <p:nvPr/>
            </p:nvSpPr>
            <p:spPr>
              <a:xfrm>
                <a:off x="9136560" y="2376881"/>
                <a:ext cx="563843" cy="280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endParaRPr lang="en-IN" sz="3000" baseline="-25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grpSp>
          <p:nvGrpSpPr>
            <p:cNvPr id="6" name="Group 65">
              <a:extLst>
                <a:ext uri="{FF2B5EF4-FFF2-40B4-BE49-F238E27FC236}">
                  <a16:creationId xmlns:a16="http://schemas.microsoft.com/office/drawing/2014/main" id="{D4BD94BF-5902-45C3-A8EB-72F14A9657E5}"/>
                </a:ext>
              </a:extLst>
            </p:cNvPr>
            <p:cNvGrpSpPr/>
            <p:nvPr/>
          </p:nvGrpSpPr>
          <p:grpSpPr>
            <a:xfrm>
              <a:off x="5254970" y="4283669"/>
              <a:ext cx="1322098" cy="438230"/>
              <a:chOff x="5351086" y="2253763"/>
              <a:chExt cx="604918" cy="20868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E607287-18D4-439A-8A68-792839A0C781}"/>
                  </a:ext>
                </a:extLst>
              </p:cNvPr>
              <p:cNvSpPr/>
              <p:nvPr/>
            </p:nvSpPr>
            <p:spPr>
              <a:xfrm>
                <a:off x="5351086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48BC200-AEB9-481A-ABC5-E4F0D90DAF1B}"/>
                  </a:ext>
                </a:extLst>
              </p:cNvPr>
              <p:cNvSpPr/>
              <p:nvPr/>
            </p:nvSpPr>
            <p:spPr>
              <a:xfrm>
                <a:off x="5727404" y="2253763"/>
                <a:ext cx="228600" cy="2086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7" name="Group 66">
              <a:extLst>
                <a:ext uri="{FF2B5EF4-FFF2-40B4-BE49-F238E27FC236}">
                  <a16:creationId xmlns:a16="http://schemas.microsoft.com/office/drawing/2014/main" id="{5470573F-F5ED-4671-A25B-21DE69F86F2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3295" y="4759146"/>
              <a:ext cx="2225629" cy="371723"/>
              <a:chOff x="1467849" y="4367027"/>
              <a:chExt cx="1524000" cy="17701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1AA374F-5E03-4035-9715-B2B09EF13617}"/>
                  </a:ext>
                </a:extLst>
              </p:cNvPr>
              <p:cNvCxnSpPr/>
              <p:nvPr/>
            </p:nvCxnSpPr>
            <p:spPr>
              <a:xfrm>
                <a:off x="1467849" y="4367027"/>
                <a:ext cx="1524000" cy="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5CB016E-4C58-4CB6-938D-DBB332B4B7D3}"/>
                  </a:ext>
                </a:extLst>
              </p:cNvPr>
              <p:cNvSpPr/>
              <p:nvPr/>
            </p:nvSpPr>
            <p:spPr>
              <a:xfrm>
                <a:off x="1467849" y="4383620"/>
                <a:ext cx="1524000" cy="160422"/>
              </a:xfrm>
              <a:prstGeom prst="rect">
                <a:avLst/>
              </a:prstGeom>
              <a:pattFill prst="wdUpDiag">
                <a:fgClr>
                  <a:schemeClr val="tx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aphicFrame>
        <p:nvGraphicFramePr>
          <p:cNvPr id="44" name="Content Placeholder 40">
            <a:extLst>
              <a:ext uri="{FF2B5EF4-FFF2-40B4-BE49-F238E27FC236}">
                <a16:creationId xmlns:a16="http://schemas.microsoft.com/office/drawing/2014/main" id="{30393FC6-56A1-4CE7-8607-981DF4BE9D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1396876"/>
              </p:ext>
            </p:extLst>
          </p:nvPr>
        </p:nvGraphicFramePr>
        <p:xfrm>
          <a:off x="8337550" y="2513013"/>
          <a:ext cx="2046288" cy="66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3" name="Equation" r:id="rId7" imgW="736560" imgH="241200" progId="Equation.DSMT4">
                  <p:embed/>
                </p:oleObj>
              </mc:Choice>
              <mc:Fallback>
                <p:oleObj name="Equation" r:id="rId7" imgW="736560" imgH="241200" progId="Equation.DSMT4">
                  <p:embed/>
                  <p:pic>
                    <p:nvPicPr>
                      <p:cNvPr id="41" name="Content Placeholder 40">
                        <a:extLst>
                          <a:ext uri="{FF2B5EF4-FFF2-40B4-BE49-F238E27FC236}">
                            <a16:creationId xmlns:a16="http://schemas.microsoft.com/office/drawing/2014/main" id="{360AA2C1-DF38-4523-9362-F4FDE12132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37550" y="2513013"/>
                        <a:ext cx="2046288" cy="6683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C1CD3A8-E748-4CE3-A75B-34042D53380B}"/>
              </a:ext>
            </a:extLst>
          </p:cNvPr>
          <p:cNvSpPr txBox="1"/>
          <p:nvPr/>
        </p:nvSpPr>
        <p:spPr>
          <a:xfrm>
            <a:off x="7047215" y="3348942"/>
            <a:ext cx="5144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Equation  of simple harmonic motion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B562387-DA88-4A0A-A14A-0B181E30D724}"/>
              </a:ext>
            </a:extLst>
          </p:cNvPr>
          <p:cNvSpPr txBox="1"/>
          <p:nvPr/>
        </p:nvSpPr>
        <p:spPr>
          <a:xfrm>
            <a:off x="8043334" y="1414094"/>
            <a:ext cx="5144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FBD we get,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DC0A32-98FD-46E2-A4B0-EF043AC3DC89}"/>
              </a:ext>
            </a:extLst>
          </p:cNvPr>
          <p:cNvSpPr/>
          <p:nvPr/>
        </p:nvSpPr>
        <p:spPr>
          <a:xfrm>
            <a:off x="8009467" y="2579429"/>
            <a:ext cx="2980266" cy="56673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887AD6C-3F14-452C-853E-2445D46ACD38}"/>
              </a:ext>
            </a:extLst>
          </p:cNvPr>
          <p:cNvSpPr/>
          <p:nvPr/>
        </p:nvSpPr>
        <p:spPr>
          <a:xfrm>
            <a:off x="7047215" y="2770210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B32535-2D14-41C5-8FFF-20CB85BABB9C}"/>
              </a:ext>
            </a:extLst>
          </p:cNvPr>
          <p:cNvSpPr/>
          <p:nvPr/>
        </p:nvSpPr>
        <p:spPr>
          <a:xfrm>
            <a:off x="6925733" y="4010660"/>
            <a:ext cx="49445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Acceleration is directly proportional to displacement and is in opposite direction</a:t>
            </a:r>
          </a:p>
        </p:txBody>
      </p:sp>
      <p:graphicFrame>
        <p:nvGraphicFramePr>
          <p:cNvPr id="47" name="Content Placeholder 40">
            <a:extLst>
              <a:ext uri="{FF2B5EF4-FFF2-40B4-BE49-F238E27FC236}">
                <a16:creationId xmlns:a16="http://schemas.microsoft.com/office/drawing/2014/main" id="{82DC48C1-CA07-4174-B5A6-E7EAFF435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0215372"/>
              </p:ext>
            </p:extLst>
          </p:nvPr>
        </p:nvGraphicFramePr>
        <p:xfrm>
          <a:off x="8516938" y="5283200"/>
          <a:ext cx="1762125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4" name="Equation" r:id="rId9" imgW="634680" imgH="444240" progId="Equation.DSMT4">
                  <p:embed/>
                </p:oleObj>
              </mc:Choice>
              <mc:Fallback>
                <p:oleObj name="Equation" r:id="rId9" imgW="634680" imgH="444240" progId="Equation.DSMT4">
                  <p:embed/>
                  <p:pic>
                    <p:nvPicPr>
                      <p:cNvPr id="44" name="Content Placeholder 40">
                        <a:extLst>
                          <a:ext uri="{FF2B5EF4-FFF2-40B4-BE49-F238E27FC236}">
                            <a16:creationId xmlns:a16="http://schemas.microsoft.com/office/drawing/2014/main" id="{30393FC6-56A1-4CE7-8607-981DF4BE9D7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16938" y="5283200"/>
                        <a:ext cx="1762125" cy="1231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7A6515-B2E2-4C3D-B83F-842F0F5D3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/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88DF055-8E39-4EAB-857C-90548CCDFE9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2607" y="57769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0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8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2B2A-A243-4F42-82C5-EB7A4FF8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F8191-6E1F-432A-B1A6-265DF2F9E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solution of the equation                        is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 and B are expressed as                           and</a:t>
            </a:r>
          </a:p>
        </p:txBody>
      </p:sp>
      <p:graphicFrame>
        <p:nvGraphicFramePr>
          <p:cNvPr id="4" name="Content Placeholder 40">
            <a:extLst>
              <a:ext uri="{FF2B5EF4-FFF2-40B4-BE49-F238E27FC236}">
                <a16:creationId xmlns:a16="http://schemas.microsoft.com/office/drawing/2014/main" id="{3F73B90C-67C0-4A84-99B8-3FCD32F39F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5957848"/>
              </p:ext>
            </p:extLst>
          </p:nvPr>
        </p:nvGraphicFramePr>
        <p:xfrm>
          <a:off x="5894388" y="1757363"/>
          <a:ext cx="1825625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2" name="Equation" r:id="rId5" imgW="736560" imgH="241200" progId="Equation.DSMT4">
                  <p:embed/>
                </p:oleObj>
              </mc:Choice>
              <mc:Fallback>
                <p:oleObj name="Equation" r:id="rId5" imgW="736560" imgH="241200" progId="Equation.DSMT4">
                  <p:embed/>
                  <p:pic>
                    <p:nvPicPr>
                      <p:cNvPr id="4" name="Content Placeholder 40">
                        <a:extLst>
                          <a:ext uri="{FF2B5EF4-FFF2-40B4-BE49-F238E27FC236}">
                            <a16:creationId xmlns:a16="http://schemas.microsoft.com/office/drawing/2014/main" id="{09B921C8-91DA-4040-8DF9-4B65A73E8C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94388" y="1757363"/>
                        <a:ext cx="1825625" cy="596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ontent Placeholder 40">
            <a:extLst>
              <a:ext uri="{FF2B5EF4-FFF2-40B4-BE49-F238E27FC236}">
                <a16:creationId xmlns:a16="http://schemas.microsoft.com/office/drawing/2014/main" id="{A6EF3714-9171-4B4E-AB17-10DBB0C18D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038285"/>
              </p:ext>
            </p:extLst>
          </p:nvPr>
        </p:nvGraphicFramePr>
        <p:xfrm>
          <a:off x="2662238" y="2397125"/>
          <a:ext cx="3949700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3" name="Equation" r:id="rId7" imgW="1511280" imgH="228600" progId="Equation.DSMT4">
                  <p:embed/>
                </p:oleObj>
              </mc:Choice>
              <mc:Fallback>
                <p:oleObj name="Equation" r:id="rId7" imgW="1511280" imgH="228600" progId="Equation.DSMT4">
                  <p:embed/>
                  <p:pic>
                    <p:nvPicPr>
                      <p:cNvPr id="5" name="Content Placeholder 40">
                        <a:extLst>
                          <a:ext uri="{FF2B5EF4-FFF2-40B4-BE49-F238E27FC236}">
                            <a16:creationId xmlns:a16="http://schemas.microsoft.com/office/drawing/2014/main" id="{D183F21E-AC0C-4127-8D9A-F38D7E6490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2238" y="2397125"/>
                        <a:ext cx="3949700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ontent Placeholder 40">
            <a:extLst>
              <a:ext uri="{FF2B5EF4-FFF2-40B4-BE49-F238E27FC236}">
                <a16:creationId xmlns:a16="http://schemas.microsoft.com/office/drawing/2014/main" id="{B93D71FB-F9DE-4C9C-B26B-0190CEFE04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81575"/>
              </p:ext>
            </p:extLst>
          </p:nvPr>
        </p:nvGraphicFramePr>
        <p:xfrm>
          <a:off x="3619500" y="5668963"/>
          <a:ext cx="3084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4" name="Equation" r:id="rId9" imgW="1180800" imgH="241200" progId="Equation.DSMT4">
                  <p:embed/>
                </p:oleObj>
              </mc:Choice>
              <mc:Fallback>
                <p:oleObj name="Equation" r:id="rId9" imgW="1180800" imgH="241200" progId="Equation.DSMT4">
                  <p:embed/>
                  <p:pic>
                    <p:nvPicPr>
                      <p:cNvPr id="7" name="Content Placeholder 40">
                        <a:extLst>
                          <a:ext uri="{FF2B5EF4-FFF2-40B4-BE49-F238E27FC236}">
                            <a16:creationId xmlns:a16="http://schemas.microsoft.com/office/drawing/2014/main" id="{BD83D4EB-F259-4194-8ADF-EB12F154F0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9500" y="5668963"/>
                        <a:ext cx="3084513" cy="62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1B8E2FD2-791A-47B2-89A8-772715F40C50}"/>
              </a:ext>
            </a:extLst>
          </p:cNvPr>
          <p:cNvSpPr/>
          <p:nvPr/>
        </p:nvSpPr>
        <p:spPr>
          <a:xfrm>
            <a:off x="1526949" y="3134385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8" name="Content Placeholder 40">
            <a:extLst>
              <a:ext uri="{FF2B5EF4-FFF2-40B4-BE49-F238E27FC236}">
                <a16:creationId xmlns:a16="http://schemas.microsoft.com/office/drawing/2014/main" id="{44EEFEB3-52A2-4485-BC04-3D9C6C0225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4844999"/>
              </p:ext>
            </p:extLst>
          </p:nvPr>
        </p:nvGraphicFramePr>
        <p:xfrm>
          <a:off x="2278063" y="2995351"/>
          <a:ext cx="544195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5" name="Equation" r:id="rId11" imgW="2082600" imgH="228600" progId="Equation.DSMT4">
                  <p:embed/>
                </p:oleObj>
              </mc:Choice>
              <mc:Fallback>
                <p:oleObj name="Equation" r:id="rId11" imgW="2082600" imgH="228600" progId="Equation.DSMT4">
                  <p:embed/>
                  <p:pic>
                    <p:nvPicPr>
                      <p:cNvPr id="5" name="Content Placeholder 40">
                        <a:extLst>
                          <a:ext uri="{FF2B5EF4-FFF2-40B4-BE49-F238E27FC236}">
                            <a16:creationId xmlns:a16="http://schemas.microsoft.com/office/drawing/2014/main" id="{A6EF3714-9171-4B4E-AB17-10DBB0C18D0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78063" y="2995351"/>
                        <a:ext cx="5441950" cy="5937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rrow: Right 8">
            <a:extLst>
              <a:ext uri="{FF2B5EF4-FFF2-40B4-BE49-F238E27FC236}">
                <a16:creationId xmlns:a16="http://schemas.microsoft.com/office/drawing/2014/main" id="{28BBAF3C-CD05-4D39-AB07-36D9E15EF097}"/>
              </a:ext>
            </a:extLst>
          </p:cNvPr>
          <p:cNvSpPr/>
          <p:nvPr/>
        </p:nvSpPr>
        <p:spPr>
          <a:xfrm>
            <a:off x="1526949" y="3936866"/>
            <a:ext cx="681964" cy="247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0" name="Content Placeholder 40">
            <a:extLst>
              <a:ext uri="{FF2B5EF4-FFF2-40B4-BE49-F238E27FC236}">
                <a16:creationId xmlns:a16="http://schemas.microsoft.com/office/drawing/2014/main" id="{6021FB61-E292-4E9B-85A8-4F84301B5C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9142069"/>
              </p:ext>
            </p:extLst>
          </p:nvPr>
        </p:nvGraphicFramePr>
        <p:xfrm>
          <a:off x="2273961" y="3746500"/>
          <a:ext cx="6900863" cy="630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6" name="Equation" r:id="rId13" imgW="2641320" imgH="241200" progId="Equation.DSMT4">
                  <p:embed/>
                </p:oleObj>
              </mc:Choice>
              <mc:Fallback>
                <p:oleObj name="Equation" r:id="rId13" imgW="2641320" imgH="241200" progId="Equation.DSMT4">
                  <p:embed/>
                  <p:pic>
                    <p:nvPicPr>
                      <p:cNvPr id="8" name="Content Placeholder 40">
                        <a:extLst>
                          <a:ext uri="{FF2B5EF4-FFF2-40B4-BE49-F238E27FC236}">
                            <a16:creationId xmlns:a16="http://schemas.microsoft.com/office/drawing/2014/main" id="{44EEFEB3-52A2-4485-BC04-3D9C6C02254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73961" y="3746500"/>
                        <a:ext cx="6900863" cy="6302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F5247E5-2001-4015-88C2-2C6392B4BF6E}"/>
              </a:ext>
            </a:extLst>
          </p:cNvPr>
          <p:cNvSpPr txBox="1"/>
          <p:nvPr/>
        </p:nvSpPr>
        <p:spPr>
          <a:xfrm>
            <a:off x="8651875" y="2670859"/>
            <a:ext cx="2874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 that A and B depends on initial condition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268F32-5A28-4F8A-A7D4-86026ACA55C7}"/>
              </a:ext>
            </a:extLst>
          </p:cNvPr>
          <p:cNvSpPr/>
          <p:nvPr/>
        </p:nvSpPr>
        <p:spPr>
          <a:xfrm>
            <a:off x="8651875" y="2695314"/>
            <a:ext cx="2701925" cy="59690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3" name="Content Placeholder 40">
            <a:extLst>
              <a:ext uri="{FF2B5EF4-FFF2-40B4-BE49-F238E27FC236}">
                <a16:creationId xmlns:a16="http://schemas.microsoft.com/office/drawing/2014/main" id="{DD20DCC6-00B6-46F0-8B80-83998EFFB4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1375163"/>
              </p:ext>
            </p:extLst>
          </p:nvPr>
        </p:nvGraphicFramePr>
        <p:xfrm>
          <a:off x="5161491" y="4873251"/>
          <a:ext cx="2124075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7" name="Equation" r:id="rId15" imgW="812520" imgH="228600" progId="Equation.DSMT4">
                  <p:embed/>
                </p:oleObj>
              </mc:Choice>
              <mc:Fallback>
                <p:oleObj name="Equation" r:id="rId15" imgW="812520" imgH="22860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B93D71FB-F9DE-4C9C-B26B-0190CEFE048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1491" y="4873251"/>
                        <a:ext cx="2124075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Content Placeholder 40">
            <a:extLst>
              <a:ext uri="{FF2B5EF4-FFF2-40B4-BE49-F238E27FC236}">
                <a16:creationId xmlns:a16="http://schemas.microsoft.com/office/drawing/2014/main" id="{BDC0ADBD-946F-4561-BB4F-B325EC995D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4595404"/>
              </p:ext>
            </p:extLst>
          </p:nvPr>
        </p:nvGraphicFramePr>
        <p:xfrm>
          <a:off x="8032859" y="4873251"/>
          <a:ext cx="2024063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8" name="Equation" r:id="rId17" imgW="774360" imgH="228600" progId="Equation.DSMT4">
                  <p:embed/>
                </p:oleObj>
              </mc:Choice>
              <mc:Fallback>
                <p:oleObj name="Equation" r:id="rId17" imgW="774360" imgH="22860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B93D71FB-F9DE-4C9C-B26B-0190CEFE048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32859" y="4873251"/>
                        <a:ext cx="2024063" cy="595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E63E2378-EB34-4573-A431-D8C37EAB3222}"/>
              </a:ext>
            </a:extLst>
          </p:cNvPr>
          <p:cNvSpPr/>
          <p:nvPr/>
        </p:nvSpPr>
        <p:spPr>
          <a:xfrm>
            <a:off x="3420533" y="5525107"/>
            <a:ext cx="3606800" cy="891567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971F9F6-C432-4BAC-89FB-C16DCB1F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/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3E9AD4-CCCE-4E69-847B-4A9BE57B5E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992111" y="58444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2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E03C-E264-448C-843A-5C086851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B0D5D-525F-4C14-A4B6-7B2D33ACD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8156"/>
            <a:ext cx="10515600" cy="4351338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period  =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Amplitude =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Angle = </a:t>
            </a:r>
          </a:p>
        </p:txBody>
      </p:sp>
      <p:graphicFrame>
        <p:nvGraphicFramePr>
          <p:cNvPr id="6" name="Content Placeholder 40">
            <a:extLst>
              <a:ext uri="{FF2B5EF4-FFF2-40B4-BE49-F238E27FC236}">
                <a16:creationId xmlns:a16="http://schemas.microsoft.com/office/drawing/2014/main" id="{D62B2C8B-2E08-4673-BBB7-EC7CF78E1F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969061"/>
              </p:ext>
            </p:extLst>
          </p:nvPr>
        </p:nvGraphicFramePr>
        <p:xfrm>
          <a:off x="2384425" y="1809750"/>
          <a:ext cx="3084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92" name="Equation" r:id="rId5" imgW="1180800" imgH="241200" progId="Equation.DSMT4">
                  <p:embed/>
                </p:oleObj>
              </mc:Choice>
              <mc:Fallback>
                <p:oleObj name="Equation" r:id="rId5" imgW="1180800" imgH="24120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B93D71FB-F9DE-4C9C-B26B-0190CEFE048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4425" y="1809750"/>
                        <a:ext cx="3084513" cy="62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40">
            <a:extLst>
              <a:ext uri="{FF2B5EF4-FFF2-40B4-BE49-F238E27FC236}">
                <a16:creationId xmlns:a16="http://schemas.microsoft.com/office/drawing/2014/main" id="{4D8198F4-606B-4D18-AF92-A25C61AEB3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036001"/>
              </p:ext>
            </p:extLst>
          </p:nvPr>
        </p:nvGraphicFramePr>
        <p:xfrm>
          <a:off x="4602362" y="3640259"/>
          <a:ext cx="2226204" cy="63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93" name="Equation" r:id="rId7" imgW="977760" imgH="279360" progId="Equation.DSMT4">
                  <p:embed/>
                </p:oleObj>
              </mc:Choice>
              <mc:Fallback>
                <p:oleObj name="Equation" r:id="rId7" imgW="977760" imgH="27936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B93D71FB-F9DE-4C9C-B26B-0190CEFE048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2362" y="3640259"/>
                        <a:ext cx="2226204" cy="6336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Content Placeholder 40">
            <a:extLst>
              <a:ext uri="{FF2B5EF4-FFF2-40B4-BE49-F238E27FC236}">
                <a16:creationId xmlns:a16="http://schemas.microsoft.com/office/drawing/2014/main" id="{FA6707D2-610D-45F9-9CC9-0DA87C69A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2793686"/>
              </p:ext>
            </p:extLst>
          </p:nvPr>
        </p:nvGraphicFramePr>
        <p:xfrm>
          <a:off x="3348546" y="4587753"/>
          <a:ext cx="1908175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94" name="Equation" r:id="rId9" imgW="838080" imgH="393480" progId="Equation.DSMT4">
                  <p:embed/>
                </p:oleObj>
              </mc:Choice>
              <mc:Fallback>
                <p:oleObj name="Equation" r:id="rId9" imgW="838080" imgH="393480" progId="Equation.DSMT4">
                  <p:embed/>
                  <p:pic>
                    <p:nvPicPr>
                      <p:cNvPr id="7" name="Content Placeholder 40">
                        <a:extLst>
                          <a:ext uri="{FF2B5EF4-FFF2-40B4-BE49-F238E27FC236}">
                            <a16:creationId xmlns:a16="http://schemas.microsoft.com/office/drawing/2014/main" id="{4D8198F4-606B-4D18-AF92-A25C61AEB30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8546" y="4587753"/>
                        <a:ext cx="1908175" cy="8921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Content Placeholder 40">
            <a:extLst>
              <a:ext uri="{FF2B5EF4-FFF2-40B4-BE49-F238E27FC236}">
                <a16:creationId xmlns:a16="http://schemas.microsoft.com/office/drawing/2014/main" id="{7F38BDA8-F0CC-42F3-8C6E-9756495FEE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304590"/>
              </p:ext>
            </p:extLst>
          </p:nvPr>
        </p:nvGraphicFramePr>
        <p:xfrm>
          <a:off x="3288242" y="2553631"/>
          <a:ext cx="606125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95" name="Equation" r:id="rId11" imgW="291960" imgH="431640" progId="Equation.DSMT4">
                  <p:embed/>
                </p:oleObj>
              </mc:Choice>
              <mc:Fallback>
                <p:oleObj name="Equation" r:id="rId11" imgW="291960" imgH="431640" progId="Equation.DSMT4">
                  <p:embed/>
                  <p:pic>
                    <p:nvPicPr>
                      <p:cNvPr id="6" name="Content Placeholder 40">
                        <a:extLst>
                          <a:ext uri="{FF2B5EF4-FFF2-40B4-BE49-F238E27FC236}">
                            <a16:creationId xmlns:a16="http://schemas.microsoft.com/office/drawing/2014/main" id="{D62B2C8B-2E08-4673-BBB7-EC7CF78E1F9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8242" y="2553631"/>
                        <a:ext cx="606125" cy="8921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668E378-BE12-4C92-A2CD-AF6C23992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8</a:t>
            </a:fld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1F7BA5C-A91F-4BA7-945C-9D9F388697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3400" y="5929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3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7F41-CCF1-4309-BB93-BD860B0EC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Equation of motion using Energy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7354D-94EE-42A3-8AC9-C073BBFC3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 the FBD of the body after giving a small displacement from its equilibrium position.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location of the body from its equilibrium position using appropriate position coordinate system.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Formulate equation of energy </a:t>
            </a: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i.e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K.E. + P.E. = constant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time derivative of energy equation and factor out common terms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 the resultant differential equation in the following form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expressions developed for simple harmonic motion to find other response quantities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IN" sz="2800" dirty="0"/>
          </a:p>
          <a:p>
            <a:pPr lvl="1">
              <a:buFont typeface="Wingdings" panose="05000000000000000000" pitchFamily="2" charset="2"/>
              <a:buChar char="Ø"/>
            </a:pPr>
            <a:endParaRPr lang="en-IN" dirty="0"/>
          </a:p>
        </p:txBody>
      </p:sp>
      <p:graphicFrame>
        <p:nvGraphicFramePr>
          <p:cNvPr id="4" name="Content Placeholder 40">
            <a:extLst>
              <a:ext uri="{FF2B5EF4-FFF2-40B4-BE49-F238E27FC236}">
                <a16:creationId xmlns:a16="http://schemas.microsoft.com/office/drawing/2014/main" id="{2ABDF193-8A2D-4F0E-8658-014388C02C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498501"/>
              </p:ext>
            </p:extLst>
          </p:nvPr>
        </p:nvGraphicFramePr>
        <p:xfrm>
          <a:off x="4824413" y="4357688"/>
          <a:ext cx="2046287" cy="66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4" name="Equation" r:id="rId5" imgW="736560" imgH="241200" progId="Equation.DSMT4">
                  <p:embed/>
                </p:oleObj>
              </mc:Choice>
              <mc:Fallback>
                <p:oleObj name="Equation" r:id="rId5" imgW="736560" imgH="241200" progId="Equation.DSMT4">
                  <p:embed/>
                  <p:pic>
                    <p:nvPicPr>
                      <p:cNvPr id="4" name="Content Placeholder 40">
                        <a:extLst>
                          <a:ext uri="{FF2B5EF4-FFF2-40B4-BE49-F238E27FC236}">
                            <a16:creationId xmlns:a16="http://schemas.microsoft.com/office/drawing/2014/main" id="{2ABDF193-8A2D-4F0E-8658-014388C02C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4413" y="4357688"/>
                        <a:ext cx="2046287" cy="6683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60C50C-5D94-4938-81E1-E74DCF38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9</a:t>
            </a:fld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155922-FE7C-4D10-91A8-23D52ACE3DE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3400" y="61923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3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0B1DB23EA99346A9C014E87C12BA98" ma:contentTypeVersion="2" ma:contentTypeDescription="Create a new document." ma:contentTypeScope="" ma:versionID="b66c17caa13dbb8a2e152fa4131a6c67">
  <xsd:schema xmlns:xsd="http://www.w3.org/2001/XMLSchema" xmlns:xs="http://www.w3.org/2001/XMLSchema" xmlns:p="http://schemas.microsoft.com/office/2006/metadata/properties" xmlns:ns2="ae5a9903-00d5-4189-8803-275988394bde" targetNamespace="http://schemas.microsoft.com/office/2006/metadata/properties" ma:root="true" ma:fieldsID="b5d5fe3a131580cf8ed28a6fd1f655fb" ns2:_="">
    <xsd:import namespace="ae5a9903-00d5-4189-8803-275988394bd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5a9903-00d5-4189-8803-275988394b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5CAB4F7-C94D-4C5A-8EC8-494FD934AC64}"/>
</file>

<file path=customXml/itemProps2.xml><?xml version="1.0" encoding="utf-8"?>
<ds:datastoreItem xmlns:ds="http://schemas.openxmlformats.org/officeDocument/2006/customXml" ds:itemID="{48AA2E1B-7D2E-4BE6-B54A-324B03683C0C}"/>
</file>

<file path=customXml/itemProps3.xml><?xml version="1.0" encoding="utf-8"?>
<ds:datastoreItem xmlns:ds="http://schemas.openxmlformats.org/officeDocument/2006/customXml" ds:itemID="{737F8716-DC72-4375-B991-5F3895C321D4}"/>
</file>

<file path=docProps/app.xml><?xml version="1.0" encoding="utf-8"?>
<Properties xmlns="http://schemas.openxmlformats.org/officeDocument/2006/extended-properties" xmlns:vt="http://schemas.openxmlformats.org/officeDocument/2006/docPropsVTypes">
  <TotalTime>2010</TotalTime>
  <Words>841</Words>
  <Application>Microsoft Office PowerPoint</Application>
  <PresentationFormat>Widescreen</PresentationFormat>
  <Paragraphs>151</Paragraphs>
  <Slides>17</Slides>
  <Notes>1</Notes>
  <HiddenSlides>0</HiddenSlides>
  <MMClips>16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DK Crayon Crumble</vt:lpstr>
      <vt:lpstr>Times New Roman</vt:lpstr>
      <vt:lpstr>Wingdings</vt:lpstr>
      <vt:lpstr>Office Theme</vt:lpstr>
      <vt:lpstr>MathType 6.0 Equation</vt:lpstr>
      <vt:lpstr>Equation</vt:lpstr>
      <vt:lpstr>Mechanical Vibration</vt:lpstr>
      <vt:lpstr>Vibration </vt:lpstr>
      <vt:lpstr>Terms of Vibration</vt:lpstr>
      <vt:lpstr>Contd..</vt:lpstr>
      <vt:lpstr>Undamped Free Vibration</vt:lpstr>
      <vt:lpstr>Undamped Free Vibration</vt:lpstr>
      <vt:lpstr>Contd…</vt:lpstr>
      <vt:lpstr>Contd…</vt:lpstr>
      <vt:lpstr>Equation of motion using Energy method</vt:lpstr>
      <vt:lpstr>Energy Method</vt:lpstr>
      <vt:lpstr>Contd..</vt:lpstr>
      <vt:lpstr>Undamped Forced Vibration</vt:lpstr>
      <vt:lpstr>Undamped Forced Vibration</vt:lpstr>
      <vt:lpstr>Complementary Solution  </vt:lpstr>
      <vt:lpstr>Particular Solution</vt:lpstr>
      <vt:lpstr>Contd…</vt:lpstr>
      <vt:lpstr>Contd…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Mechanical Vibration</dc:title>
  <dc:creator>Shashi Narayan</dc:creator>
  <cp:lastModifiedBy>Shashi Narayan</cp:lastModifiedBy>
  <cp:revision>22</cp:revision>
  <dcterms:created xsi:type="dcterms:W3CDTF">2020-05-28T12:53:31Z</dcterms:created>
  <dcterms:modified xsi:type="dcterms:W3CDTF">2020-05-31T19:23:39Z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0x0101009E0B1DB23EA99346A9C014E87C12BA98</vt:lpwstr>
  </property>
</Properties>
</file>